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4" r:id="rId4"/>
    <p:sldMasterId id="2147483897" r:id="rId5"/>
  </p:sldMasterIdLst>
  <p:notesMasterIdLst>
    <p:notesMasterId r:id="rId47"/>
  </p:notesMasterIdLst>
  <p:handoutMasterIdLst>
    <p:handoutMasterId r:id="rId48"/>
  </p:handoutMasterIdLst>
  <p:sldIdLst>
    <p:sldId id="427" r:id="rId6"/>
    <p:sldId id="1131" r:id="rId7"/>
    <p:sldId id="338" r:id="rId8"/>
    <p:sldId id="1072" r:id="rId9"/>
    <p:sldId id="1069" r:id="rId10"/>
    <p:sldId id="1070" r:id="rId11"/>
    <p:sldId id="1066" r:id="rId12"/>
    <p:sldId id="1071" r:id="rId13"/>
    <p:sldId id="1120" r:id="rId14"/>
    <p:sldId id="383" r:id="rId15"/>
    <p:sldId id="1067" r:id="rId16"/>
    <p:sldId id="1073" r:id="rId17"/>
    <p:sldId id="1074" r:id="rId18"/>
    <p:sldId id="1088" r:id="rId19"/>
    <p:sldId id="330" r:id="rId20"/>
    <p:sldId id="346" r:id="rId21"/>
    <p:sldId id="1068" r:id="rId22"/>
    <p:sldId id="428" r:id="rId23"/>
    <p:sldId id="1129" r:id="rId24"/>
    <p:sldId id="1128" r:id="rId25"/>
    <p:sldId id="1130" r:id="rId26"/>
    <p:sldId id="1076" r:id="rId27"/>
    <p:sldId id="1089" r:id="rId28"/>
    <p:sldId id="1090" r:id="rId29"/>
    <p:sldId id="1091" r:id="rId30"/>
    <p:sldId id="1080" r:id="rId31"/>
    <p:sldId id="1087" r:id="rId32"/>
    <p:sldId id="356" r:id="rId33"/>
    <p:sldId id="259" r:id="rId34"/>
    <p:sldId id="262" r:id="rId35"/>
    <p:sldId id="261" r:id="rId36"/>
    <p:sldId id="287" r:id="rId37"/>
    <p:sldId id="1132" r:id="rId38"/>
    <p:sldId id="304" r:id="rId39"/>
    <p:sldId id="285" r:id="rId40"/>
    <p:sldId id="272" r:id="rId41"/>
    <p:sldId id="1083" r:id="rId42"/>
    <p:sldId id="1133" r:id="rId43"/>
    <p:sldId id="1085" r:id="rId44"/>
    <p:sldId id="1084" r:id="rId45"/>
    <p:sldId id="771" r:id="rId46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" id="{A4727280-23F7-5C4C-AE3E-65C254B33FA9}">
          <p14:sldIdLst>
            <p14:sldId id="427"/>
            <p14:sldId id="1131"/>
            <p14:sldId id="338"/>
            <p14:sldId id="1072"/>
            <p14:sldId id="1069"/>
            <p14:sldId id="1070"/>
            <p14:sldId id="1066"/>
            <p14:sldId id="1071"/>
            <p14:sldId id="1120"/>
            <p14:sldId id="383"/>
            <p14:sldId id="1067"/>
            <p14:sldId id="1073"/>
            <p14:sldId id="1074"/>
            <p14:sldId id="1088"/>
            <p14:sldId id="330"/>
            <p14:sldId id="346"/>
            <p14:sldId id="1068"/>
            <p14:sldId id="428"/>
            <p14:sldId id="1129"/>
            <p14:sldId id="1128"/>
            <p14:sldId id="1130"/>
            <p14:sldId id="1076"/>
            <p14:sldId id="1089"/>
            <p14:sldId id="1090"/>
            <p14:sldId id="1091"/>
            <p14:sldId id="1080"/>
            <p14:sldId id="1087"/>
            <p14:sldId id="356"/>
            <p14:sldId id="259"/>
            <p14:sldId id="262"/>
            <p14:sldId id="261"/>
            <p14:sldId id="287"/>
            <p14:sldId id="1132"/>
            <p14:sldId id="304"/>
            <p14:sldId id="285"/>
            <p14:sldId id="272"/>
            <p14:sldId id="1083"/>
            <p14:sldId id="1133"/>
            <p14:sldId id="1085"/>
            <p14:sldId id="1084"/>
            <p14:sldId id="7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7197" userDrawn="1">
          <p15:clr>
            <a:srgbClr val="A4A3A4"/>
          </p15:clr>
        </p15:guide>
        <p15:guide id="4" pos="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illi Smal" initials="LS [4]" lastIdx="1" clrIdx="6"/>
  <p:cmAuthor id="1" name="Andrea Lösch" initials="AL" lastIdx="12" clrIdx="0"/>
  <p:cmAuthor id="8" name="eileen.schnur@dfki.de" initials="ei" lastIdx="7" clrIdx="7"/>
  <p:cmAuthor id="2" name="Maria Giagkou" initials="MG" lastIdx="15" clrIdx="1"/>
  <p:cmAuthor id="9" name="Eileen Schnur" initials="ES" lastIdx="9" clrIdx="8">
    <p:extLst>
      <p:ext uri="{19B8F6BF-5375-455C-9EA6-DF929625EA0E}">
        <p15:presenceInfo xmlns:p15="http://schemas.microsoft.com/office/powerpoint/2012/main" userId="S-1-5-21-806724967-89699176-3063121906-14474" providerId="AD"/>
      </p:ext>
    </p:extLst>
  </p:cmAuthor>
  <p:cmAuthor id="3" name="Stelios Piperidis" initials="SP" lastIdx="3" clrIdx="2"/>
  <p:cmAuthor id="4" name="Lilli Smal" initials="LS" lastIdx="9" clrIdx="3"/>
  <p:cmAuthor id="5" name="Lilli Smal" initials="LS [2]" lastIdx="1" clrIdx="4"/>
  <p:cmAuthor id="6" name="Lilli Smal" initials="LS [3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AC"/>
    <a:srgbClr val="FFEDA9"/>
    <a:srgbClr val="333F4F"/>
    <a:srgbClr val="ADB9C9"/>
    <a:srgbClr val="FED956"/>
    <a:srgbClr val="17375E"/>
    <a:srgbClr val="816155"/>
    <a:srgbClr val="966339"/>
    <a:srgbClr val="4C3422"/>
    <a:srgbClr val="007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D4A02-8684-46DF-B6A1-97CCF3DB9D1D}" v="1" dt="2022-10-10T19:37:10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09" autoAdjust="0"/>
    <p:restoredTop sz="77407" autoAdjust="0"/>
  </p:normalViewPr>
  <p:slideViewPr>
    <p:cSldViewPr snapToGrid="0" snapToObjects="1">
      <p:cViewPr varScale="1">
        <p:scale>
          <a:sx n="76" d="100"/>
          <a:sy n="76" d="100"/>
        </p:scale>
        <p:origin x="1320" y="62"/>
      </p:cViewPr>
      <p:guideLst>
        <p:guide orient="horz" pos="686"/>
        <p:guide pos="7197"/>
        <p:guide pos="5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5558"/>
    </p:cViewPr>
  </p:sorterViewPr>
  <p:notesViewPr>
    <p:cSldViewPr snapToGrid="0" snapToObjects="1">
      <p:cViewPr>
        <p:scale>
          <a:sx n="143" d="100"/>
          <a:sy n="143" d="100"/>
        </p:scale>
        <p:origin x="2088" y="-2120"/>
      </p:cViewPr>
      <p:guideLst>
        <p:guide orient="horz" pos="3132"/>
        <p:guide pos="214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OTARSKA" userId="89e67ccc277145c6" providerId="LiveId" clId="{2B1C0BAA-7D23-4B99-9752-83C20D9A4BBF}"/>
    <pc:docChg chg="custSel modSld">
      <pc:chgData name="Anna KOTARSKA" userId="89e67ccc277145c6" providerId="LiveId" clId="{2B1C0BAA-7D23-4B99-9752-83C20D9A4BBF}" dt="2022-09-20T18:14:40.201" v="1" actId="27636"/>
      <pc:docMkLst>
        <pc:docMk/>
      </pc:docMkLst>
      <pc:sldChg chg="modSp mod">
        <pc:chgData name="Anna KOTARSKA" userId="89e67ccc277145c6" providerId="LiveId" clId="{2B1C0BAA-7D23-4B99-9752-83C20D9A4BBF}" dt="2022-09-20T18:14:40.201" v="1" actId="27636"/>
        <pc:sldMkLst>
          <pc:docMk/>
          <pc:sldMk cId="2772013497" sldId="1085"/>
        </pc:sldMkLst>
        <pc:spChg chg="mod">
          <ac:chgData name="Anna KOTARSKA" userId="89e67ccc277145c6" providerId="LiveId" clId="{2B1C0BAA-7D23-4B99-9752-83C20D9A4BBF}" dt="2022-09-20T18:14:40.201" v="1" actId="27636"/>
          <ac:spMkLst>
            <pc:docMk/>
            <pc:sldMk cId="2772013497" sldId="1085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3EE47-B7C3-43A3-A2F7-DC15BE7BA345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3E389E45-77CA-4054-9A9C-F51C859F102F}">
      <dgm:prSet phldrT="[Text]"/>
      <dgm:spPr>
        <a:solidFill>
          <a:srgbClr val="333F4F"/>
        </a:solidFill>
      </dgm:spPr>
      <dgm:t>
        <a:bodyPr/>
        <a:lstStyle/>
        <a:p>
          <a:r>
            <a:rPr lang="en-US"/>
            <a:t>Broader EU</a:t>
          </a:r>
          <a:endParaRPr lang="en-US" dirty="0"/>
        </a:p>
        <a:p>
          <a:endParaRPr lang="en-US" dirty="0"/>
        </a:p>
      </dgm:t>
    </dgm:pt>
    <dgm:pt modelId="{67AD0007-E763-41BA-A160-48D1EAC002AB}" type="parTrans" cxnId="{3CA6C9CD-60BA-4C3C-8C1F-B3D860859A47}">
      <dgm:prSet/>
      <dgm:spPr/>
      <dgm:t>
        <a:bodyPr/>
        <a:lstStyle/>
        <a:p>
          <a:endParaRPr lang="en-US"/>
        </a:p>
      </dgm:t>
    </dgm:pt>
    <dgm:pt modelId="{0B08ADAC-DB5C-4CCB-9602-AD6E5781ADA4}" type="sibTrans" cxnId="{3CA6C9CD-60BA-4C3C-8C1F-B3D860859A47}">
      <dgm:prSet/>
      <dgm:spPr/>
      <dgm:t>
        <a:bodyPr/>
        <a:lstStyle/>
        <a:p>
          <a:endParaRPr lang="en-US"/>
        </a:p>
      </dgm:t>
    </dgm:pt>
    <dgm:pt modelId="{AC7C299A-E37C-4DE7-B508-D7942146B625}">
      <dgm:prSet phldrT="[Text]"/>
      <dgm:spPr>
        <a:solidFill>
          <a:srgbClr val="FED956"/>
        </a:solidFill>
      </dgm:spPr>
      <dgm:t>
        <a:bodyPr/>
        <a:lstStyle/>
        <a:p>
          <a:r>
            <a:rPr lang="en-US"/>
            <a:t>EU Institutions</a:t>
          </a:r>
          <a:endParaRPr lang="en-US" dirty="0"/>
        </a:p>
        <a:p>
          <a:endParaRPr lang="en-US" dirty="0"/>
        </a:p>
      </dgm:t>
    </dgm:pt>
    <dgm:pt modelId="{234181BE-566F-47C6-BBF4-E6E93E9AA617}" type="parTrans" cxnId="{92CA36C7-F12F-416F-8272-2A1B4D5CB888}">
      <dgm:prSet/>
      <dgm:spPr/>
      <dgm:t>
        <a:bodyPr/>
        <a:lstStyle/>
        <a:p>
          <a:endParaRPr lang="en-US"/>
        </a:p>
      </dgm:t>
    </dgm:pt>
    <dgm:pt modelId="{54004E95-4529-40CD-A14F-7BDCDB5B1D8B}" type="sibTrans" cxnId="{92CA36C7-F12F-416F-8272-2A1B4D5CB888}">
      <dgm:prSet/>
      <dgm:spPr/>
      <dgm:t>
        <a:bodyPr/>
        <a:lstStyle/>
        <a:p>
          <a:endParaRPr lang="en-US"/>
        </a:p>
      </dgm:t>
    </dgm:pt>
    <dgm:pt modelId="{C4B57199-21D6-4626-A4E9-5974D3A14F2F}">
      <dgm:prSet custT="1"/>
      <dgm:spPr>
        <a:ln>
          <a:solidFill>
            <a:srgbClr val="333F4F"/>
          </a:solidFill>
        </a:ln>
      </dgm:spPr>
      <dgm:t>
        <a:bodyPr/>
        <a:lstStyle/>
        <a:p>
          <a:r>
            <a:rPr lang="en-US" sz="1600" kern="1200" dirty="0">
              <a:solidFill>
                <a:srgbClr val="162A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Translators and staff of the EU Institutions</a:t>
          </a:r>
        </a:p>
      </dgm:t>
    </dgm:pt>
    <dgm:pt modelId="{DAB0C2E2-7900-4708-91D5-32086AB6A0D9}" type="parTrans" cxnId="{FEA9D868-E5ED-4279-87AA-BA2F0FA1462A}">
      <dgm:prSet/>
      <dgm:spPr/>
      <dgm:t>
        <a:bodyPr/>
        <a:lstStyle/>
        <a:p>
          <a:endParaRPr lang="en-US"/>
        </a:p>
      </dgm:t>
    </dgm:pt>
    <dgm:pt modelId="{9C1D6AD1-79A9-4338-8F7B-CFFB8407AA58}" type="sibTrans" cxnId="{FEA9D868-E5ED-4279-87AA-BA2F0FA1462A}">
      <dgm:prSet/>
      <dgm:spPr/>
      <dgm:t>
        <a:bodyPr/>
        <a:lstStyle/>
        <a:p>
          <a:endParaRPr lang="en-US"/>
        </a:p>
      </dgm:t>
    </dgm:pt>
    <dgm:pt modelId="{CA31CE9A-6E29-4BA6-BDAE-FDF71D9400F6}">
      <dgm:prSet custT="1"/>
      <dgm:spPr>
        <a:ln>
          <a:solidFill>
            <a:srgbClr val="333F4F"/>
          </a:solidFill>
        </a:ln>
      </dgm:spPr>
      <dgm:t>
        <a:bodyPr/>
        <a:lstStyle/>
        <a:p>
          <a:r>
            <a:rPr lang="en-US" sz="1600" kern="1200" dirty="0">
              <a:solidFill>
                <a:srgbClr val="162A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Digital services of the EU Institutions</a:t>
          </a:r>
        </a:p>
      </dgm:t>
    </dgm:pt>
    <dgm:pt modelId="{9C4767AF-811E-4CF4-B262-06DDB19DF379}" type="parTrans" cxnId="{777C4348-7C97-4BF0-A770-8CE5371416A8}">
      <dgm:prSet/>
      <dgm:spPr/>
      <dgm:t>
        <a:bodyPr/>
        <a:lstStyle/>
        <a:p>
          <a:endParaRPr lang="en-US"/>
        </a:p>
      </dgm:t>
    </dgm:pt>
    <dgm:pt modelId="{F63F0D8F-6F59-4E25-89A4-15D48F8E2A55}" type="sibTrans" cxnId="{777C4348-7C97-4BF0-A770-8CE5371416A8}">
      <dgm:prSet/>
      <dgm:spPr/>
      <dgm:t>
        <a:bodyPr/>
        <a:lstStyle/>
        <a:p>
          <a:endParaRPr lang="en-US"/>
        </a:p>
      </dgm:t>
    </dgm:pt>
    <dgm:pt modelId="{93703A71-6BA6-4CCC-B5DF-0AFC1734C435}">
      <dgm:prSet/>
      <dgm:spPr>
        <a:ln>
          <a:solidFill>
            <a:srgbClr val="333F4F"/>
          </a:solidFill>
        </a:ln>
      </dgm:spPr>
      <dgm:t>
        <a:bodyPr/>
        <a:lstStyle/>
        <a:p>
          <a:r>
            <a:rPr lang="en-US" sz="1600" kern="1200"/>
            <a:t>CEF Digital Service Infrastructures</a:t>
          </a:r>
        </a:p>
      </dgm:t>
    </dgm:pt>
    <dgm:pt modelId="{2D008045-231F-4216-AFB4-978890ACCB91}" type="parTrans" cxnId="{B2DDF70B-D2E3-47B7-B747-0C5DBB8B5CAD}">
      <dgm:prSet/>
      <dgm:spPr/>
      <dgm:t>
        <a:bodyPr/>
        <a:lstStyle/>
        <a:p>
          <a:endParaRPr lang="en-US"/>
        </a:p>
      </dgm:t>
    </dgm:pt>
    <dgm:pt modelId="{E7629465-3FED-4EA3-B7CF-0EAB2AF2C3B0}" type="sibTrans" cxnId="{B2DDF70B-D2E3-47B7-B747-0C5DBB8B5CAD}">
      <dgm:prSet/>
      <dgm:spPr/>
      <dgm:t>
        <a:bodyPr/>
        <a:lstStyle/>
        <a:p>
          <a:endParaRPr lang="en-US"/>
        </a:p>
      </dgm:t>
    </dgm:pt>
    <dgm:pt modelId="{DB365A68-8EDB-4B96-8D0A-D52CD1057D94}">
      <dgm:prSet/>
      <dgm:spPr>
        <a:ln>
          <a:solidFill>
            <a:srgbClr val="333F4F"/>
          </a:solidFill>
        </a:ln>
      </dgm:spPr>
      <dgm:t>
        <a:bodyPr/>
        <a:lstStyle/>
        <a:p>
          <a:r>
            <a:rPr lang="en-US" sz="1600" kern="1200"/>
            <a:t>Pan-European digital public services</a:t>
          </a:r>
        </a:p>
      </dgm:t>
    </dgm:pt>
    <dgm:pt modelId="{2FA53DB5-DC67-4F7A-8C81-132067C597D3}" type="parTrans" cxnId="{34DB24DE-91A7-40FE-840F-9A39AB259B7C}">
      <dgm:prSet/>
      <dgm:spPr/>
      <dgm:t>
        <a:bodyPr/>
        <a:lstStyle/>
        <a:p>
          <a:endParaRPr lang="en-US"/>
        </a:p>
      </dgm:t>
    </dgm:pt>
    <dgm:pt modelId="{C7989734-C0FF-4194-AE43-F724A5B0DE6C}" type="sibTrans" cxnId="{34DB24DE-91A7-40FE-840F-9A39AB259B7C}">
      <dgm:prSet/>
      <dgm:spPr/>
      <dgm:t>
        <a:bodyPr/>
        <a:lstStyle/>
        <a:p>
          <a:endParaRPr lang="en-US"/>
        </a:p>
      </dgm:t>
    </dgm:pt>
    <dgm:pt modelId="{13B2D721-2083-4699-87F5-C6C95E72FAFC}">
      <dgm:prSet/>
      <dgm:spPr>
        <a:ln>
          <a:solidFill>
            <a:srgbClr val="333F4F"/>
          </a:solidFill>
        </a:ln>
      </dgm:spPr>
      <dgm:t>
        <a:bodyPr/>
        <a:lstStyle/>
        <a:p>
          <a:r>
            <a:rPr lang="en-US" sz="1600" kern="1200" dirty="0"/>
            <a:t>Public administrations in Member States, Iceland and Norway</a:t>
          </a:r>
        </a:p>
      </dgm:t>
    </dgm:pt>
    <dgm:pt modelId="{1CBFA84B-9ED0-4C5B-99DF-30B601FA3081}" type="parTrans" cxnId="{2AC4C6C2-5E6F-4489-BE54-4E2FC4174A61}">
      <dgm:prSet/>
      <dgm:spPr/>
      <dgm:t>
        <a:bodyPr/>
        <a:lstStyle/>
        <a:p>
          <a:endParaRPr lang="en-US"/>
        </a:p>
      </dgm:t>
    </dgm:pt>
    <dgm:pt modelId="{15B1374C-FE85-40AC-AD64-3D9C297E6185}" type="sibTrans" cxnId="{2AC4C6C2-5E6F-4489-BE54-4E2FC4174A61}">
      <dgm:prSet/>
      <dgm:spPr/>
      <dgm:t>
        <a:bodyPr/>
        <a:lstStyle/>
        <a:p>
          <a:endParaRPr lang="en-US"/>
        </a:p>
      </dgm:t>
    </dgm:pt>
    <dgm:pt modelId="{A08FE2C5-5DFF-489A-AD1E-63A5DA2BCB48}">
      <dgm:prSet custT="1"/>
      <dgm:spPr>
        <a:ln>
          <a:solidFill>
            <a:srgbClr val="333F4F"/>
          </a:solidFill>
        </a:ln>
      </dgm:spPr>
      <dgm:t>
        <a:bodyPr/>
        <a:lstStyle/>
        <a:p>
          <a:r>
            <a:rPr lang="en-US" sz="1600" kern="1200" dirty="0">
              <a:solidFill>
                <a:srgbClr val="162A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SMEs</a:t>
          </a:r>
        </a:p>
      </dgm:t>
    </dgm:pt>
    <dgm:pt modelId="{9F5920F1-96A1-400C-9265-7E9A48EFBF5E}" type="parTrans" cxnId="{22A91F7D-2384-4B27-A544-48FAA99030A8}">
      <dgm:prSet/>
      <dgm:spPr/>
      <dgm:t>
        <a:bodyPr/>
        <a:lstStyle/>
        <a:p>
          <a:endParaRPr lang="en-US"/>
        </a:p>
      </dgm:t>
    </dgm:pt>
    <dgm:pt modelId="{721DB045-B0E9-4C0F-B2D6-5E376FDB9967}" type="sibTrans" cxnId="{22A91F7D-2384-4B27-A544-48FAA99030A8}">
      <dgm:prSet/>
      <dgm:spPr/>
      <dgm:t>
        <a:bodyPr/>
        <a:lstStyle/>
        <a:p>
          <a:endParaRPr lang="en-US"/>
        </a:p>
      </dgm:t>
    </dgm:pt>
    <dgm:pt modelId="{07609A8C-1C3D-4478-B9E2-6A86514A9BC1}">
      <dgm:prSet/>
      <dgm:spPr>
        <a:ln>
          <a:solidFill>
            <a:srgbClr val="333F4F"/>
          </a:solidFill>
        </a:ln>
      </dgm:spPr>
      <dgm:t>
        <a:bodyPr/>
        <a:lstStyle/>
        <a:p>
          <a:endParaRPr lang="en-US" sz="1600" kern="1200" dirty="0"/>
        </a:p>
      </dgm:t>
    </dgm:pt>
    <dgm:pt modelId="{AE6EDDDE-9CA7-4B99-B639-ACF419F8D0BD}" type="parTrans" cxnId="{B833664A-76D8-45A6-8A86-0024282F1FD2}">
      <dgm:prSet/>
      <dgm:spPr/>
      <dgm:t>
        <a:bodyPr/>
        <a:lstStyle/>
        <a:p>
          <a:endParaRPr lang="en-US"/>
        </a:p>
      </dgm:t>
    </dgm:pt>
    <dgm:pt modelId="{BCB3BD78-4BE5-4B9F-B515-10131F657195}" type="sibTrans" cxnId="{B833664A-76D8-45A6-8A86-0024282F1FD2}">
      <dgm:prSet/>
      <dgm:spPr/>
      <dgm:t>
        <a:bodyPr/>
        <a:lstStyle/>
        <a:p>
          <a:endParaRPr lang="en-US"/>
        </a:p>
      </dgm:t>
    </dgm:pt>
    <dgm:pt modelId="{A8AE8536-5757-4A85-8F66-05467A727E03}">
      <dgm:prSet custT="1"/>
      <dgm:spPr>
        <a:ln>
          <a:solidFill>
            <a:srgbClr val="333F4F"/>
          </a:solidFill>
        </a:ln>
      </dgm:spPr>
      <dgm:t>
        <a:bodyPr/>
        <a:lstStyle/>
        <a:p>
          <a:r>
            <a:rPr lang="en-US" sz="1600" kern="1200" dirty="0">
              <a:solidFill>
                <a:srgbClr val="162A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Universities</a:t>
          </a:r>
        </a:p>
      </dgm:t>
    </dgm:pt>
    <dgm:pt modelId="{61F3A9D8-975B-41C2-A550-1AAC21AB311A}" type="parTrans" cxnId="{7F37F3A5-FBE7-40AD-843B-6A7253827E10}">
      <dgm:prSet/>
      <dgm:spPr/>
      <dgm:t>
        <a:bodyPr/>
        <a:lstStyle/>
        <a:p>
          <a:endParaRPr lang="en-IE"/>
        </a:p>
      </dgm:t>
    </dgm:pt>
    <dgm:pt modelId="{27C6D450-7CBA-49A2-8CB1-6DAE0D97CAB2}" type="sibTrans" cxnId="{7F37F3A5-FBE7-40AD-843B-6A7253827E10}">
      <dgm:prSet/>
      <dgm:spPr/>
      <dgm:t>
        <a:bodyPr/>
        <a:lstStyle/>
        <a:p>
          <a:endParaRPr lang="en-IE"/>
        </a:p>
      </dgm:t>
    </dgm:pt>
    <dgm:pt modelId="{D5DE2E4A-C247-4E0F-9089-B60F0AF5E259}">
      <dgm:prSet custT="1"/>
      <dgm:spPr>
        <a:ln>
          <a:solidFill>
            <a:srgbClr val="333F4F"/>
          </a:solidFill>
        </a:ln>
      </dgm:spPr>
      <dgm:t>
        <a:bodyPr/>
        <a:lstStyle/>
        <a:p>
          <a:r>
            <a:rPr lang="en-US" sz="1600" kern="1200" dirty="0">
              <a:solidFill>
                <a:srgbClr val="162A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NGOs</a:t>
          </a:r>
        </a:p>
      </dgm:t>
    </dgm:pt>
    <dgm:pt modelId="{F167C06A-EEA3-4A59-8131-3F613D9C673E}" type="parTrans" cxnId="{649FD3E1-C433-4108-8718-7F761E296A6A}">
      <dgm:prSet/>
      <dgm:spPr/>
      <dgm:t>
        <a:bodyPr/>
        <a:lstStyle/>
        <a:p>
          <a:endParaRPr lang="en-IE"/>
        </a:p>
      </dgm:t>
    </dgm:pt>
    <dgm:pt modelId="{72117FB7-238E-4687-BA8D-4DFE0620445E}" type="sibTrans" cxnId="{649FD3E1-C433-4108-8718-7F761E296A6A}">
      <dgm:prSet/>
      <dgm:spPr/>
      <dgm:t>
        <a:bodyPr/>
        <a:lstStyle/>
        <a:p>
          <a:endParaRPr lang="en-IE"/>
        </a:p>
      </dgm:t>
    </dgm:pt>
    <dgm:pt modelId="{01B320EE-57F2-4410-A545-AC4D6FEF5438}">
      <dgm:prSet custT="1"/>
      <dgm:spPr>
        <a:ln>
          <a:solidFill>
            <a:srgbClr val="333F4F"/>
          </a:solidFill>
        </a:ln>
      </dgm:spPr>
      <dgm:t>
        <a:bodyPr/>
        <a:lstStyle/>
        <a:p>
          <a:r>
            <a:rPr lang="en-US" sz="1600" kern="1200">
              <a:solidFill>
                <a:srgbClr val="162A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Public administrations in Member States</a:t>
          </a:r>
          <a:endParaRPr lang="en-US" sz="1600" kern="1200" dirty="0">
            <a:solidFill>
              <a:srgbClr val="162A49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D205E716-2F25-42D6-AE5E-51F62DDB32B9}" type="parTrans" cxnId="{A36802D7-9A15-4C6E-ACE7-BC3EA3B7F879}">
      <dgm:prSet/>
      <dgm:spPr/>
      <dgm:t>
        <a:bodyPr/>
        <a:lstStyle/>
        <a:p>
          <a:endParaRPr lang="en-IE"/>
        </a:p>
      </dgm:t>
    </dgm:pt>
    <dgm:pt modelId="{B9214E6D-3D6B-43BE-9D89-497C8126F65B}" type="sibTrans" cxnId="{A36802D7-9A15-4C6E-ACE7-BC3EA3B7F879}">
      <dgm:prSet/>
      <dgm:spPr/>
      <dgm:t>
        <a:bodyPr/>
        <a:lstStyle/>
        <a:p>
          <a:endParaRPr lang="en-IE"/>
        </a:p>
      </dgm:t>
    </dgm:pt>
    <dgm:pt modelId="{DE68C53D-38F4-4EA0-89EA-E0EF6EB61BC9}">
      <dgm:prSet custT="1"/>
      <dgm:spPr>
        <a:ln>
          <a:solidFill>
            <a:srgbClr val="333F4F"/>
          </a:solidFill>
        </a:ln>
      </dgm:spPr>
      <dgm:t>
        <a:bodyPr/>
        <a:lstStyle/>
        <a:p>
          <a:r>
            <a:rPr lang="en-US" sz="1600" kern="1200">
              <a:solidFill>
                <a:srgbClr val="162A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University Language Faculties</a:t>
          </a:r>
          <a:endParaRPr lang="en-US" sz="1600" kern="1200" dirty="0">
            <a:solidFill>
              <a:srgbClr val="162A49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20BEC3CC-D241-42CF-A3CA-26B4FBE2E9C1}" type="parTrans" cxnId="{0417FCED-26D5-46FE-AB08-035C9495B640}">
      <dgm:prSet/>
      <dgm:spPr/>
      <dgm:t>
        <a:bodyPr/>
        <a:lstStyle/>
        <a:p>
          <a:endParaRPr lang="en-IE"/>
        </a:p>
      </dgm:t>
    </dgm:pt>
    <dgm:pt modelId="{FCCDDD20-C8EF-42E8-ACA8-5AA4F1D3D907}" type="sibTrans" cxnId="{0417FCED-26D5-46FE-AB08-035C9495B640}">
      <dgm:prSet/>
      <dgm:spPr/>
      <dgm:t>
        <a:bodyPr/>
        <a:lstStyle/>
        <a:p>
          <a:endParaRPr lang="en-IE"/>
        </a:p>
      </dgm:t>
    </dgm:pt>
    <dgm:pt modelId="{BCFEBBB8-770F-460C-A252-83189A41CDBD}" type="pres">
      <dgm:prSet presAssocID="{9EF3EE47-B7C3-43A3-A2F7-DC15BE7BA345}" presName="diagram" presStyleCnt="0">
        <dgm:presLayoutVars>
          <dgm:dir/>
          <dgm:animLvl val="lvl"/>
          <dgm:resizeHandles val="exact"/>
        </dgm:presLayoutVars>
      </dgm:prSet>
      <dgm:spPr/>
    </dgm:pt>
    <dgm:pt modelId="{31F2407F-CB96-4277-9253-CFAAAFB41559}" type="pres">
      <dgm:prSet presAssocID="{3E389E45-77CA-4054-9A9C-F51C859F102F}" presName="compNode" presStyleCnt="0"/>
      <dgm:spPr/>
    </dgm:pt>
    <dgm:pt modelId="{783BB697-F9F4-486E-A62E-FB3DA24515B9}" type="pres">
      <dgm:prSet presAssocID="{3E389E45-77CA-4054-9A9C-F51C859F102F}" presName="childRect" presStyleLbl="bgAcc1" presStyleIdx="0" presStyleCnt="2">
        <dgm:presLayoutVars>
          <dgm:bulletEnabled val="1"/>
        </dgm:presLayoutVars>
      </dgm:prSet>
      <dgm:spPr/>
    </dgm:pt>
    <dgm:pt modelId="{E6B094E5-3C83-4397-ACFB-63AC9CB7C5A2}" type="pres">
      <dgm:prSet presAssocID="{3E389E45-77CA-4054-9A9C-F51C859F102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8E1B06E-9CEF-443B-B8D9-22D27485D13B}" type="pres">
      <dgm:prSet presAssocID="{3E389E45-77CA-4054-9A9C-F51C859F102F}" presName="parentRect" presStyleLbl="alignNode1" presStyleIdx="0" presStyleCnt="2"/>
      <dgm:spPr/>
    </dgm:pt>
    <dgm:pt modelId="{961AE7C7-CC1D-43EB-9695-8533374C6B60}" type="pres">
      <dgm:prSet presAssocID="{3E389E45-77CA-4054-9A9C-F51C859F102F}" presName="adorn" presStyleLbl="fgAccFollowNode1" presStyleIdx="0" presStyleCnt="2" custLinFactNeighborX="-24405" custLinFactNeighborY="-160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0AA5D13-0E47-4D13-AA88-8404C6E3B29F}" type="pres">
      <dgm:prSet presAssocID="{0B08ADAC-DB5C-4CCB-9602-AD6E5781ADA4}" presName="sibTrans" presStyleLbl="sibTrans2D1" presStyleIdx="0" presStyleCnt="0"/>
      <dgm:spPr/>
    </dgm:pt>
    <dgm:pt modelId="{2E5C29C3-638F-4129-BB69-26B9C0EA74CF}" type="pres">
      <dgm:prSet presAssocID="{AC7C299A-E37C-4DE7-B508-D7942146B625}" presName="compNode" presStyleCnt="0"/>
      <dgm:spPr/>
    </dgm:pt>
    <dgm:pt modelId="{486AC27D-3039-4619-9196-EE240F9AE7E0}" type="pres">
      <dgm:prSet presAssocID="{AC7C299A-E37C-4DE7-B508-D7942146B625}" presName="childRect" presStyleLbl="bgAcc1" presStyleIdx="1" presStyleCnt="2">
        <dgm:presLayoutVars>
          <dgm:bulletEnabled val="1"/>
        </dgm:presLayoutVars>
      </dgm:prSet>
      <dgm:spPr/>
    </dgm:pt>
    <dgm:pt modelId="{EAE08E41-6885-45E4-80A5-892825AAB302}" type="pres">
      <dgm:prSet presAssocID="{AC7C299A-E37C-4DE7-B508-D7942146B62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7A95D29-4A99-4CD8-8BBD-A6378C543F19}" type="pres">
      <dgm:prSet presAssocID="{AC7C299A-E37C-4DE7-B508-D7942146B625}" presName="parentRect" presStyleLbl="alignNode1" presStyleIdx="1" presStyleCnt="2"/>
      <dgm:spPr/>
    </dgm:pt>
    <dgm:pt modelId="{9B382E15-9E76-411E-AF7D-D6A6A83C15DD}" type="pres">
      <dgm:prSet presAssocID="{AC7C299A-E37C-4DE7-B508-D7942146B625}" presName="adorn" presStyleLbl="fgAccFollowNode1" presStyleIdx="1" presStyleCnt="2" custLinFactNeighborX="-20398" custLinFactNeighborY="-1019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FBFCA10B-AC02-415C-942B-5FCD526677E6}" type="presOf" srcId="{3E389E45-77CA-4054-9A9C-F51C859F102F}" destId="{E6B094E5-3C83-4397-ACFB-63AC9CB7C5A2}" srcOrd="0" destOrd="0" presId="urn:microsoft.com/office/officeart/2005/8/layout/bList2"/>
    <dgm:cxn modelId="{B2DDF70B-D2E3-47B7-B747-0C5DBB8B5CAD}" srcId="{3E389E45-77CA-4054-9A9C-F51C859F102F}" destId="{93703A71-6BA6-4CCC-B5DF-0AFC1734C435}" srcOrd="0" destOrd="0" parTransId="{2D008045-231F-4216-AFB4-978890ACCB91}" sibTransId="{E7629465-3FED-4EA3-B7CF-0EAB2AF2C3B0}"/>
    <dgm:cxn modelId="{85DD2B0C-D4A0-4DAB-B859-7D2E07C5A43D}" type="presOf" srcId="{A8AE8536-5757-4A85-8F66-05467A727E03}" destId="{783BB697-F9F4-486E-A62E-FB3DA24515B9}" srcOrd="0" destOrd="3" presId="urn:microsoft.com/office/officeart/2005/8/layout/bList2"/>
    <dgm:cxn modelId="{CD1C5423-718B-40B3-9DD3-8A050F677C7C}" type="presOf" srcId="{13B2D721-2083-4699-87F5-C6C95E72FAFC}" destId="{783BB697-F9F4-486E-A62E-FB3DA24515B9}" srcOrd="0" destOrd="2" presId="urn:microsoft.com/office/officeart/2005/8/layout/bList2"/>
    <dgm:cxn modelId="{FE7CF65C-1C77-41A1-9D9D-1B641D611197}" type="presOf" srcId="{0B08ADAC-DB5C-4CCB-9602-AD6E5781ADA4}" destId="{10AA5D13-0E47-4D13-AA88-8404C6E3B29F}" srcOrd="0" destOrd="0" presId="urn:microsoft.com/office/officeart/2005/8/layout/bList2"/>
    <dgm:cxn modelId="{A2AEF762-0955-4C4E-94FD-07CB33234337}" type="presOf" srcId="{9EF3EE47-B7C3-43A3-A2F7-DC15BE7BA345}" destId="{BCFEBBB8-770F-460C-A252-83189A41CDBD}" srcOrd="0" destOrd="0" presId="urn:microsoft.com/office/officeart/2005/8/layout/bList2"/>
    <dgm:cxn modelId="{94E8BD64-9283-48AC-B4AD-F8FBE0237F87}" type="presOf" srcId="{CA31CE9A-6E29-4BA6-BDAE-FDF71D9400F6}" destId="{486AC27D-3039-4619-9196-EE240F9AE7E0}" srcOrd="0" destOrd="1" presId="urn:microsoft.com/office/officeart/2005/8/layout/bList2"/>
    <dgm:cxn modelId="{777C4348-7C97-4BF0-A770-8CE5371416A8}" srcId="{AC7C299A-E37C-4DE7-B508-D7942146B625}" destId="{CA31CE9A-6E29-4BA6-BDAE-FDF71D9400F6}" srcOrd="1" destOrd="0" parTransId="{9C4767AF-811E-4CF4-B262-06DDB19DF379}" sibTransId="{F63F0D8F-6F59-4E25-89A4-15D48F8E2A55}"/>
    <dgm:cxn modelId="{FEA9D868-E5ED-4279-87AA-BA2F0FA1462A}" srcId="{AC7C299A-E37C-4DE7-B508-D7942146B625}" destId="{C4B57199-21D6-4626-A4E9-5974D3A14F2F}" srcOrd="0" destOrd="0" parTransId="{DAB0C2E2-7900-4708-91D5-32086AB6A0D9}" sibTransId="{9C1D6AD1-79A9-4338-8F7B-CFFB8407AA58}"/>
    <dgm:cxn modelId="{B833664A-76D8-45A6-8A86-0024282F1FD2}" srcId="{3E389E45-77CA-4054-9A9C-F51C859F102F}" destId="{07609A8C-1C3D-4478-B9E2-6A86514A9BC1}" srcOrd="6" destOrd="0" parTransId="{AE6EDDDE-9CA7-4B99-B639-ACF419F8D0BD}" sibTransId="{BCB3BD78-4BE5-4B9F-B515-10131F657195}"/>
    <dgm:cxn modelId="{22A91F7D-2384-4B27-A544-48FAA99030A8}" srcId="{3E389E45-77CA-4054-9A9C-F51C859F102F}" destId="{A08FE2C5-5DFF-489A-AD1E-63A5DA2BCB48}" srcOrd="5" destOrd="0" parTransId="{9F5920F1-96A1-400C-9265-7E9A48EFBF5E}" sibTransId="{721DB045-B0E9-4C0F-B2D6-5E376FDB9967}"/>
    <dgm:cxn modelId="{D012ED8F-0237-4834-82C8-A749D11B8191}" type="presOf" srcId="{AC7C299A-E37C-4DE7-B508-D7942146B625}" destId="{EAE08E41-6885-45E4-80A5-892825AAB302}" srcOrd="0" destOrd="0" presId="urn:microsoft.com/office/officeart/2005/8/layout/bList2"/>
    <dgm:cxn modelId="{D1356E99-CF1A-4B80-A816-F74C3465F3ED}" type="presOf" srcId="{C4B57199-21D6-4626-A4E9-5974D3A14F2F}" destId="{486AC27D-3039-4619-9196-EE240F9AE7E0}" srcOrd="0" destOrd="0" presId="urn:microsoft.com/office/officeart/2005/8/layout/bList2"/>
    <dgm:cxn modelId="{A3FF849A-B009-48D6-9D12-0A7BED321912}" type="presOf" srcId="{DB365A68-8EDB-4B96-8D0A-D52CD1057D94}" destId="{783BB697-F9F4-486E-A62E-FB3DA24515B9}" srcOrd="0" destOrd="1" presId="urn:microsoft.com/office/officeart/2005/8/layout/bList2"/>
    <dgm:cxn modelId="{7F37F3A5-FBE7-40AD-843B-6A7253827E10}" srcId="{3E389E45-77CA-4054-9A9C-F51C859F102F}" destId="{A8AE8536-5757-4A85-8F66-05467A727E03}" srcOrd="3" destOrd="0" parTransId="{61F3A9D8-975B-41C2-A550-1AAC21AB311A}" sibTransId="{27C6D450-7CBA-49A2-8CB1-6DAE0D97CAB2}"/>
    <dgm:cxn modelId="{00575BB2-50BC-4DA3-A672-4A6125730A62}" type="presOf" srcId="{3E389E45-77CA-4054-9A9C-F51C859F102F}" destId="{88E1B06E-9CEF-443B-B8D9-22D27485D13B}" srcOrd="1" destOrd="0" presId="urn:microsoft.com/office/officeart/2005/8/layout/bList2"/>
    <dgm:cxn modelId="{2AC4C6C2-5E6F-4489-BE54-4E2FC4174A61}" srcId="{3E389E45-77CA-4054-9A9C-F51C859F102F}" destId="{13B2D721-2083-4699-87F5-C6C95E72FAFC}" srcOrd="2" destOrd="0" parTransId="{1CBFA84B-9ED0-4C5B-99DF-30B601FA3081}" sibTransId="{15B1374C-FE85-40AC-AD64-3D9C297E6185}"/>
    <dgm:cxn modelId="{1F68C8C3-18B6-413A-A92C-3EDBFB0CD7A4}" type="presOf" srcId="{A08FE2C5-5DFF-489A-AD1E-63A5DA2BCB48}" destId="{783BB697-F9F4-486E-A62E-FB3DA24515B9}" srcOrd="0" destOrd="5" presId="urn:microsoft.com/office/officeart/2005/8/layout/bList2"/>
    <dgm:cxn modelId="{92CA36C7-F12F-416F-8272-2A1B4D5CB888}" srcId="{9EF3EE47-B7C3-43A3-A2F7-DC15BE7BA345}" destId="{AC7C299A-E37C-4DE7-B508-D7942146B625}" srcOrd="1" destOrd="0" parTransId="{234181BE-566F-47C6-BBF4-E6E93E9AA617}" sibTransId="{54004E95-4529-40CD-A14F-7BDCDB5B1D8B}"/>
    <dgm:cxn modelId="{3CA6C9CD-60BA-4C3C-8C1F-B3D860859A47}" srcId="{9EF3EE47-B7C3-43A3-A2F7-DC15BE7BA345}" destId="{3E389E45-77CA-4054-9A9C-F51C859F102F}" srcOrd="0" destOrd="0" parTransId="{67AD0007-E763-41BA-A160-48D1EAC002AB}" sibTransId="{0B08ADAC-DB5C-4CCB-9602-AD6E5781ADA4}"/>
    <dgm:cxn modelId="{A36802D7-9A15-4C6E-ACE7-BC3EA3B7F879}" srcId="{AC7C299A-E37C-4DE7-B508-D7942146B625}" destId="{01B320EE-57F2-4410-A545-AC4D6FEF5438}" srcOrd="2" destOrd="0" parTransId="{D205E716-2F25-42D6-AE5E-51F62DDB32B9}" sibTransId="{B9214E6D-3D6B-43BE-9D89-497C8126F65B}"/>
    <dgm:cxn modelId="{9CCCF8D8-20C0-454D-8DEC-9DA9922DE3E2}" type="presOf" srcId="{93703A71-6BA6-4CCC-B5DF-0AFC1734C435}" destId="{783BB697-F9F4-486E-A62E-FB3DA24515B9}" srcOrd="0" destOrd="0" presId="urn:microsoft.com/office/officeart/2005/8/layout/bList2"/>
    <dgm:cxn modelId="{93312FDC-860D-4CAB-9C36-37DE4634E1DA}" type="presOf" srcId="{D5DE2E4A-C247-4E0F-9089-B60F0AF5E259}" destId="{783BB697-F9F4-486E-A62E-FB3DA24515B9}" srcOrd="0" destOrd="4" presId="urn:microsoft.com/office/officeart/2005/8/layout/bList2"/>
    <dgm:cxn modelId="{34DB24DE-91A7-40FE-840F-9A39AB259B7C}" srcId="{3E389E45-77CA-4054-9A9C-F51C859F102F}" destId="{DB365A68-8EDB-4B96-8D0A-D52CD1057D94}" srcOrd="1" destOrd="0" parTransId="{2FA53DB5-DC67-4F7A-8C81-132067C597D3}" sibTransId="{C7989734-C0FF-4194-AE43-F724A5B0DE6C}"/>
    <dgm:cxn modelId="{B29676DE-5074-43AE-BF1B-7656C3848446}" type="presOf" srcId="{AC7C299A-E37C-4DE7-B508-D7942146B625}" destId="{B7A95D29-4A99-4CD8-8BBD-A6378C543F19}" srcOrd="1" destOrd="0" presId="urn:microsoft.com/office/officeart/2005/8/layout/bList2"/>
    <dgm:cxn modelId="{133359DE-293F-4C6F-A8C0-AAF77F86D9B3}" type="presOf" srcId="{07609A8C-1C3D-4478-B9E2-6A86514A9BC1}" destId="{783BB697-F9F4-486E-A62E-FB3DA24515B9}" srcOrd="0" destOrd="6" presId="urn:microsoft.com/office/officeart/2005/8/layout/bList2"/>
    <dgm:cxn modelId="{649FD3E1-C433-4108-8718-7F761E296A6A}" srcId="{3E389E45-77CA-4054-9A9C-F51C859F102F}" destId="{D5DE2E4A-C247-4E0F-9089-B60F0AF5E259}" srcOrd="4" destOrd="0" parTransId="{F167C06A-EEA3-4A59-8131-3F613D9C673E}" sibTransId="{72117FB7-238E-4687-BA8D-4DFE0620445E}"/>
    <dgm:cxn modelId="{0C3BB6E5-5B4E-444D-8104-508D3C9F5C0B}" type="presOf" srcId="{DE68C53D-38F4-4EA0-89EA-E0EF6EB61BC9}" destId="{486AC27D-3039-4619-9196-EE240F9AE7E0}" srcOrd="0" destOrd="3" presId="urn:microsoft.com/office/officeart/2005/8/layout/bList2"/>
    <dgm:cxn modelId="{0417FCED-26D5-46FE-AB08-035C9495B640}" srcId="{AC7C299A-E37C-4DE7-B508-D7942146B625}" destId="{DE68C53D-38F4-4EA0-89EA-E0EF6EB61BC9}" srcOrd="3" destOrd="0" parTransId="{20BEC3CC-D241-42CF-A3CA-26B4FBE2E9C1}" sibTransId="{FCCDDD20-C8EF-42E8-ACA8-5AA4F1D3D907}"/>
    <dgm:cxn modelId="{BA1C1AF9-7BFF-49C8-B048-5E872BF7148B}" type="presOf" srcId="{01B320EE-57F2-4410-A545-AC4D6FEF5438}" destId="{486AC27D-3039-4619-9196-EE240F9AE7E0}" srcOrd="0" destOrd="2" presId="urn:microsoft.com/office/officeart/2005/8/layout/bList2"/>
    <dgm:cxn modelId="{35A47533-CE18-46A8-9AC6-BCE30515A2C6}" type="presParOf" srcId="{BCFEBBB8-770F-460C-A252-83189A41CDBD}" destId="{31F2407F-CB96-4277-9253-CFAAAFB41559}" srcOrd="0" destOrd="0" presId="urn:microsoft.com/office/officeart/2005/8/layout/bList2"/>
    <dgm:cxn modelId="{5C063FDA-89B4-4A83-9EF7-56F504D9110A}" type="presParOf" srcId="{31F2407F-CB96-4277-9253-CFAAAFB41559}" destId="{783BB697-F9F4-486E-A62E-FB3DA24515B9}" srcOrd="0" destOrd="0" presId="urn:microsoft.com/office/officeart/2005/8/layout/bList2"/>
    <dgm:cxn modelId="{63ABD63D-27C0-448D-80E0-F9C6E2FD07CD}" type="presParOf" srcId="{31F2407F-CB96-4277-9253-CFAAAFB41559}" destId="{E6B094E5-3C83-4397-ACFB-63AC9CB7C5A2}" srcOrd="1" destOrd="0" presId="urn:microsoft.com/office/officeart/2005/8/layout/bList2"/>
    <dgm:cxn modelId="{62BD7878-2E97-438C-84CB-B1691A1FFD67}" type="presParOf" srcId="{31F2407F-CB96-4277-9253-CFAAAFB41559}" destId="{88E1B06E-9CEF-443B-B8D9-22D27485D13B}" srcOrd="2" destOrd="0" presId="urn:microsoft.com/office/officeart/2005/8/layout/bList2"/>
    <dgm:cxn modelId="{B5D4861A-32D5-474D-A853-00A123798D9D}" type="presParOf" srcId="{31F2407F-CB96-4277-9253-CFAAAFB41559}" destId="{961AE7C7-CC1D-43EB-9695-8533374C6B60}" srcOrd="3" destOrd="0" presId="urn:microsoft.com/office/officeart/2005/8/layout/bList2"/>
    <dgm:cxn modelId="{07A5A776-710E-475D-8DCF-D846B0EB7A55}" type="presParOf" srcId="{BCFEBBB8-770F-460C-A252-83189A41CDBD}" destId="{10AA5D13-0E47-4D13-AA88-8404C6E3B29F}" srcOrd="1" destOrd="0" presId="urn:microsoft.com/office/officeart/2005/8/layout/bList2"/>
    <dgm:cxn modelId="{51A99C27-3E0C-4431-B6C0-0F25C7EE1E6E}" type="presParOf" srcId="{BCFEBBB8-770F-460C-A252-83189A41CDBD}" destId="{2E5C29C3-638F-4129-BB69-26B9C0EA74CF}" srcOrd="2" destOrd="0" presId="urn:microsoft.com/office/officeart/2005/8/layout/bList2"/>
    <dgm:cxn modelId="{1B8E4073-7ECB-475B-9C3D-22C029C354DB}" type="presParOf" srcId="{2E5C29C3-638F-4129-BB69-26B9C0EA74CF}" destId="{486AC27D-3039-4619-9196-EE240F9AE7E0}" srcOrd="0" destOrd="0" presId="urn:microsoft.com/office/officeart/2005/8/layout/bList2"/>
    <dgm:cxn modelId="{E080F4B1-0E8F-46FD-985B-275CEDFEAE99}" type="presParOf" srcId="{2E5C29C3-638F-4129-BB69-26B9C0EA74CF}" destId="{EAE08E41-6885-45E4-80A5-892825AAB302}" srcOrd="1" destOrd="0" presId="urn:microsoft.com/office/officeart/2005/8/layout/bList2"/>
    <dgm:cxn modelId="{0B0F616B-1D99-49A9-A253-42A0520BD5D7}" type="presParOf" srcId="{2E5C29C3-638F-4129-BB69-26B9C0EA74CF}" destId="{B7A95D29-4A99-4CD8-8BBD-A6378C543F19}" srcOrd="2" destOrd="0" presId="urn:microsoft.com/office/officeart/2005/8/layout/bList2"/>
    <dgm:cxn modelId="{01533B73-42CD-4656-9FE6-A3DB7DAF3277}" type="presParOf" srcId="{2E5C29C3-638F-4129-BB69-26B9C0EA74CF}" destId="{9B382E15-9E76-411E-AF7D-D6A6A83C15D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3EE47-B7C3-43A3-A2F7-DC15BE7BA345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3E389E45-77CA-4054-9A9C-F51C859F102F}">
      <dgm:prSet phldrT="[Text]"/>
      <dgm:spPr>
        <a:solidFill>
          <a:srgbClr val="333F4F"/>
        </a:solidFill>
        <a:ln>
          <a:solidFill>
            <a:srgbClr val="333F4F"/>
          </a:solidFill>
        </a:ln>
      </dgm:spPr>
      <dgm:t>
        <a:bodyPr/>
        <a:lstStyle/>
        <a:p>
          <a:r>
            <a:rPr lang="en-US" dirty="0"/>
            <a:t>Web interface for humans</a:t>
          </a:r>
        </a:p>
        <a:p>
          <a:endParaRPr lang="en-US" dirty="0"/>
        </a:p>
      </dgm:t>
    </dgm:pt>
    <dgm:pt modelId="{67AD0007-E763-41BA-A160-48D1EAC002AB}" type="parTrans" cxnId="{3CA6C9CD-60BA-4C3C-8C1F-B3D860859A47}">
      <dgm:prSet/>
      <dgm:spPr/>
      <dgm:t>
        <a:bodyPr/>
        <a:lstStyle/>
        <a:p>
          <a:endParaRPr lang="en-US"/>
        </a:p>
      </dgm:t>
    </dgm:pt>
    <dgm:pt modelId="{0B08ADAC-DB5C-4CCB-9602-AD6E5781ADA4}" type="sibTrans" cxnId="{3CA6C9CD-60BA-4C3C-8C1F-B3D860859A47}">
      <dgm:prSet/>
      <dgm:spPr/>
      <dgm:t>
        <a:bodyPr/>
        <a:lstStyle/>
        <a:p>
          <a:endParaRPr lang="en-US"/>
        </a:p>
      </dgm:t>
    </dgm:pt>
    <dgm:pt modelId="{AC7C299A-E37C-4DE7-B508-D7942146B625}">
      <dgm:prSet phldrT="[Text]"/>
      <dgm:spPr>
        <a:solidFill>
          <a:srgbClr val="ADB9C9"/>
        </a:solidFill>
        <a:ln>
          <a:solidFill>
            <a:srgbClr val="ADB9C9"/>
          </a:solidFill>
        </a:ln>
      </dgm:spPr>
      <dgm:t>
        <a:bodyPr/>
        <a:lstStyle/>
        <a:p>
          <a:pPr rtl="0"/>
          <a:r>
            <a:rPr lang="en-US" dirty="0"/>
            <a:t>Machine-to-machine service</a:t>
          </a:r>
          <a:r>
            <a:rPr lang="en-US" dirty="0">
              <a:latin typeface="Calibri Light" panose="020F0302020204030204"/>
            </a:rPr>
            <a:t> (API)</a:t>
          </a:r>
          <a:endParaRPr lang="en-US" dirty="0"/>
        </a:p>
        <a:p>
          <a:endParaRPr lang="en-US" dirty="0"/>
        </a:p>
      </dgm:t>
    </dgm:pt>
    <dgm:pt modelId="{234181BE-566F-47C6-BBF4-E6E93E9AA617}" type="parTrans" cxnId="{92CA36C7-F12F-416F-8272-2A1B4D5CB888}">
      <dgm:prSet/>
      <dgm:spPr/>
      <dgm:t>
        <a:bodyPr/>
        <a:lstStyle/>
        <a:p>
          <a:endParaRPr lang="en-US"/>
        </a:p>
      </dgm:t>
    </dgm:pt>
    <dgm:pt modelId="{54004E95-4529-40CD-A14F-7BDCDB5B1D8B}" type="sibTrans" cxnId="{92CA36C7-F12F-416F-8272-2A1B4D5CB888}">
      <dgm:prSet/>
      <dgm:spPr/>
      <dgm:t>
        <a:bodyPr/>
        <a:lstStyle/>
        <a:p>
          <a:endParaRPr lang="en-US"/>
        </a:p>
      </dgm:t>
    </dgm:pt>
    <dgm:pt modelId="{C4B57199-21D6-4626-A4E9-5974D3A14F2F}">
      <dgm:prSet/>
      <dgm:spPr>
        <a:ln>
          <a:solidFill>
            <a:srgbClr val="333F4F"/>
          </a:solidFill>
        </a:ln>
      </dgm:spPr>
      <dgm:t>
        <a:bodyPr/>
        <a:lstStyle/>
        <a:p>
          <a:r>
            <a:rPr lang="en-US" dirty="0"/>
            <a:t>Integrate in workflows, websites, digital services, etc.</a:t>
          </a:r>
        </a:p>
      </dgm:t>
    </dgm:pt>
    <dgm:pt modelId="{DAB0C2E2-7900-4708-91D5-32086AB6A0D9}" type="parTrans" cxnId="{FEA9D868-E5ED-4279-87AA-BA2F0FA1462A}">
      <dgm:prSet/>
      <dgm:spPr/>
      <dgm:t>
        <a:bodyPr/>
        <a:lstStyle/>
        <a:p>
          <a:endParaRPr lang="en-US"/>
        </a:p>
      </dgm:t>
    </dgm:pt>
    <dgm:pt modelId="{9C1D6AD1-79A9-4338-8F7B-CFFB8407AA58}" type="sibTrans" cxnId="{FEA9D868-E5ED-4279-87AA-BA2F0FA1462A}">
      <dgm:prSet/>
      <dgm:spPr/>
      <dgm:t>
        <a:bodyPr/>
        <a:lstStyle/>
        <a:p>
          <a:endParaRPr lang="en-US"/>
        </a:p>
      </dgm:t>
    </dgm:pt>
    <dgm:pt modelId="{93703A71-6BA6-4CCC-B5DF-0AFC1734C435}">
      <dgm:prSet/>
      <dgm:spPr>
        <a:ln>
          <a:solidFill>
            <a:srgbClr val="333F4F"/>
          </a:solidFill>
        </a:ln>
      </dgm:spPr>
      <dgm:t>
        <a:bodyPr/>
        <a:lstStyle/>
        <a:p>
          <a:r>
            <a:rPr lang="en-US" dirty="0"/>
            <a:t>Automatically translate your texts for review by translators</a:t>
          </a:r>
        </a:p>
      </dgm:t>
    </dgm:pt>
    <dgm:pt modelId="{2D008045-231F-4216-AFB4-978890ACCB91}" type="parTrans" cxnId="{B2DDF70B-D2E3-47B7-B747-0C5DBB8B5CAD}">
      <dgm:prSet/>
      <dgm:spPr/>
      <dgm:t>
        <a:bodyPr/>
        <a:lstStyle/>
        <a:p>
          <a:endParaRPr lang="en-US"/>
        </a:p>
      </dgm:t>
    </dgm:pt>
    <dgm:pt modelId="{E7629465-3FED-4EA3-B7CF-0EAB2AF2C3B0}" type="sibTrans" cxnId="{B2DDF70B-D2E3-47B7-B747-0C5DBB8B5CAD}">
      <dgm:prSet/>
      <dgm:spPr/>
      <dgm:t>
        <a:bodyPr/>
        <a:lstStyle/>
        <a:p>
          <a:endParaRPr lang="en-US"/>
        </a:p>
      </dgm:t>
    </dgm:pt>
    <dgm:pt modelId="{07609A8C-1C3D-4478-B9E2-6A86514A9BC1}">
      <dgm:prSet/>
      <dgm:spPr>
        <a:ln>
          <a:solidFill>
            <a:srgbClr val="333F4F"/>
          </a:solidFill>
        </a:ln>
      </dgm:spPr>
      <dgm:t>
        <a:bodyPr/>
        <a:lstStyle/>
        <a:p>
          <a:endParaRPr lang="en-US" dirty="0"/>
        </a:p>
      </dgm:t>
    </dgm:pt>
    <dgm:pt modelId="{AE6EDDDE-9CA7-4B99-B639-ACF419F8D0BD}" type="parTrans" cxnId="{B833664A-76D8-45A6-8A86-0024282F1FD2}">
      <dgm:prSet/>
      <dgm:spPr/>
      <dgm:t>
        <a:bodyPr/>
        <a:lstStyle/>
        <a:p>
          <a:endParaRPr lang="en-US"/>
        </a:p>
      </dgm:t>
    </dgm:pt>
    <dgm:pt modelId="{BCB3BD78-4BE5-4B9F-B515-10131F657195}" type="sibTrans" cxnId="{B833664A-76D8-45A6-8A86-0024282F1FD2}">
      <dgm:prSet/>
      <dgm:spPr/>
      <dgm:t>
        <a:bodyPr/>
        <a:lstStyle/>
        <a:p>
          <a:endParaRPr lang="en-US"/>
        </a:p>
      </dgm:t>
    </dgm:pt>
    <dgm:pt modelId="{B8DD19E5-540A-49EB-A50F-4722B12BAD0D}">
      <dgm:prSet/>
      <dgm:spPr>
        <a:ln>
          <a:solidFill>
            <a:srgbClr val="333F4F"/>
          </a:solidFill>
        </a:ln>
      </dgm:spPr>
      <dgm:t>
        <a:bodyPr/>
        <a:lstStyle/>
        <a:p>
          <a:r>
            <a:rPr lang="en-US" dirty="0"/>
            <a:t>Rough translations to get the gist</a:t>
          </a:r>
        </a:p>
      </dgm:t>
    </dgm:pt>
    <dgm:pt modelId="{4CB97511-4C5C-4B4C-9F65-1F6B4EB25EDE}" type="parTrans" cxnId="{7F12722F-46EE-48C3-B9FE-E06B894E2129}">
      <dgm:prSet/>
      <dgm:spPr/>
      <dgm:t>
        <a:bodyPr/>
        <a:lstStyle/>
        <a:p>
          <a:endParaRPr lang="en-US"/>
        </a:p>
      </dgm:t>
    </dgm:pt>
    <dgm:pt modelId="{8903182A-5198-4BA3-AFDB-73DC4BC9C43B}" type="sibTrans" cxnId="{7F12722F-46EE-48C3-B9FE-E06B894E2129}">
      <dgm:prSet/>
      <dgm:spPr/>
      <dgm:t>
        <a:bodyPr/>
        <a:lstStyle/>
        <a:p>
          <a:endParaRPr lang="en-US"/>
        </a:p>
      </dgm:t>
    </dgm:pt>
    <dgm:pt modelId="{BCFEBBB8-770F-460C-A252-83189A41CDBD}" type="pres">
      <dgm:prSet presAssocID="{9EF3EE47-B7C3-43A3-A2F7-DC15BE7BA345}" presName="diagram" presStyleCnt="0">
        <dgm:presLayoutVars>
          <dgm:dir/>
          <dgm:animLvl val="lvl"/>
          <dgm:resizeHandles val="exact"/>
        </dgm:presLayoutVars>
      </dgm:prSet>
      <dgm:spPr/>
    </dgm:pt>
    <dgm:pt modelId="{31F2407F-CB96-4277-9253-CFAAAFB41559}" type="pres">
      <dgm:prSet presAssocID="{3E389E45-77CA-4054-9A9C-F51C859F102F}" presName="compNode" presStyleCnt="0"/>
      <dgm:spPr/>
    </dgm:pt>
    <dgm:pt modelId="{783BB697-F9F4-486E-A62E-FB3DA24515B9}" type="pres">
      <dgm:prSet presAssocID="{3E389E45-77CA-4054-9A9C-F51C859F102F}" presName="childRect" presStyleLbl="bgAcc1" presStyleIdx="0" presStyleCnt="2">
        <dgm:presLayoutVars>
          <dgm:bulletEnabled val="1"/>
        </dgm:presLayoutVars>
      </dgm:prSet>
      <dgm:spPr/>
    </dgm:pt>
    <dgm:pt modelId="{E6B094E5-3C83-4397-ACFB-63AC9CB7C5A2}" type="pres">
      <dgm:prSet presAssocID="{3E389E45-77CA-4054-9A9C-F51C859F102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8E1B06E-9CEF-443B-B8D9-22D27485D13B}" type="pres">
      <dgm:prSet presAssocID="{3E389E45-77CA-4054-9A9C-F51C859F102F}" presName="parentRect" presStyleLbl="alignNode1" presStyleIdx="0" presStyleCnt="2"/>
      <dgm:spPr/>
    </dgm:pt>
    <dgm:pt modelId="{961AE7C7-CC1D-43EB-9695-8533374C6B60}" type="pres">
      <dgm:prSet presAssocID="{3E389E45-77CA-4054-9A9C-F51C859F102F}" presName="adorn" presStyleLbl="fgAccFollowNode1" presStyleIdx="0" presStyleCnt="2" custLinFactNeighborX="-24405" custLinFactNeighborY="-160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10AA5D13-0E47-4D13-AA88-8404C6E3B29F}" type="pres">
      <dgm:prSet presAssocID="{0B08ADAC-DB5C-4CCB-9602-AD6E5781ADA4}" presName="sibTrans" presStyleLbl="sibTrans2D1" presStyleIdx="0" presStyleCnt="0"/>
      <dgm:spPr/>
    </dgm:pt>
    <dgm:pt modelId="{2E5C29C3-638F-4129-BB69-26B9C0EA74CF}" type="pres">
      <dgm:prSet presAssocID="{AC7C299A-E37C-4DE7-B508-D7942146B625}" presName="compNode" presStyleCnt="0"/>
      <dgm:spPr/>
    </dgm:pt>
    <dgm:pt modelId="{486AC27D-3039-4619-9196-EE240F9AE7E0}" type="pres">
      <dgm:prSet presAssocID="{AC7C299A-E37C-4DE7-B508-D7942146B625}" presName="childRect" presStyleLbl="bgAcc1" presStyleIdx="1" presStyleCnt="2">
        <dgm:presLayoutVars>
          <dgm:bulletEnabled val="1"/>
        </dgm:presLayoutVars>
      </dgm:prSet>
      <dgm:spPr/>
    </dgm:pt>
    <dgm:pt modelId="{EAE08E41-6885-45E4-80A5-892825AAB302}" type="pres">
      <dgm:prSet presAssocID="{AC7C299A-E37C-4DE7-B508-D7942146B62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7A95D29-4A99-4CD8-8BBD-A6378C543F19}" type="pres">
      <dgm:prSet presAssocID="{AC7C299A-E37C-4DE7-B508-D7942146B625}" presName="parentRect" presStyleLbl="alignNode1" presStyleIdx="1" presStyleCnt="2"/>
      <dgm:spPr/>
    </dgm:pt>
    <dgm:pt modelId="{9B382E15-9E76-411E-AF7D-D6A6A83C15DD}" type="pres">
      <dgm:prSet presAssocID="{AC7C299A-E37C-4DE7-B508-D7942146B625}" presName="adorn" presStyleLbl="fgAccFollowNode1" presStyleIdx="1" presStyleCnt="2" custLinFactNeighborX="-20398" custLinFactNeighborY="-1019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B2DDF70B-D2E3-47B7-B747-0C5DBB8B5CAD}" srcId="{3E389E45-77CA-4054-9A9C-F51C859F102F}" destId="{93703A71-6BA6-4CCC-B5DF-0AFC1734C435}" srcOrd="0" destOrd="0" parTransId="{2D008045-231F-4216-AFB4-978890ACCB91}" sibTransId="{E7629465-3FED-4EA3-B7CF-0EAB2AF2C3B0}"/>
    <dgm:cxn modelId="{7F12722F-46EE-48C3-B9FE-E06B894E2129}" srcId="{3E389E45-77CA-4054-9A9C-F51C859F102F}" destId="{B8DD19E5-540A-49EB-A50F-4722B12BAD0D}" srcOrd="1" destOrd="0" parTransId="{4CB97511-4C5C-4B4C-9F65-1F6B4EB25EDE}" sibTransId="{8903182A-5198-4BA3-AFDB-73DC4BC9C43B}"/>
    <dgm:cxn modelId="{474F9532-88B8-4799-A556-476E19D28B17}" type="presOf" srcId="{9EF3EE47-B7C3-43A3-A2F7-DC15BE7BA345}" destId="{BCFEBBB8-770F-460C-A252-83189A41CDBD}" srcOrd="0" destOrd="0" presId="urn:microsoft.com/office/officeart/2005/8/layout/bList2"/>
    <dgm:cxn modelId="{9E2A3E43-15FA-47DB-A8A6-249FEA9D2B2B}" type="presOf" srcId="{AC7C299A-E37C-4DE7-B508-D7942146B625}" destId="{EAE08E41-6885-45E4-80A5-892825AAB302}" srcOrd="0" destOrd="0" presId="urn:microsoft.com/office/officeart/2005/8/layout/bList2"/>
    <dgm:cxn modelId="{FEA9D868-E5ED-4279-87AA-BA2F0FA1462A}" srcId="{AC7C299A-E37C-4DE7-B508-D7942146B625}" destId="{C4B57199-21D6-4626-A4E9-5974D3A14F2F}" srcOrd="0" destOrd="0" parTransId="{DAB0C2E2-7900-4708-91D5-32086AB6A0D9}" sibTransId="{9C1D6AD1-79A9-4338-8F7B-CFFB8407AA58}"/>
    <dgm:cxn modelId="{78419669-A57E-4FB3-8488-0755ADFE43F0}" type="presOf" srcId="{93703A71-6BA6-4CCC-B5DF-0AFC1734C435}" destId="{783BB697-F9F4-486E-A62E-FB3DA24515B9}" srcOrd="0" destOrd="0" presId="urn:microsoft.com/office/officeart/2005/8/layout/bList2"/>
    <dgm:cxn modelId="{B833664A-76D8-45A6-8A86-0024282F1FD2}" srcId="{3E389E45-77CA-4054-9A9C-F51C859F102F}" destId="{07609A8C-1C3D-4478-B9E2-6A86514A9BC1}" srcOrd="2" destOrd="0" parTransId="{AE6EDDDE-9CA7-4B99-B639-ACF419F8D0BD}" sibTransId="{BCB3BD78-4BE5-4B9F-B515-10131F657195}"/>
    <dgm:cxn modelId="{4E3E156E-BD1E-44AA-AB40-F0DB3CF0A72E}" type="presOf" srcId="{0B08ADAC-DB5C-4CCB-9602-AD6E5781ADA4}" destId="{10AA5D13-0E47-4D13-AA88-8404C6E3B29F}" srcOrd="0" destOrd="0" presId="urn:microsoft.com/office/officeart/2005/8/layout/bList2"/>
    <dgm:cxn modelId="{DE956355-AE74-438D-82F8-7BAA646E40A5}" type="presOf" srcId="{3E389E45-77CA-4054-9A9C-F51C859F102F}" destId="{E6B094E5-3C83-4397-ACFB-63AC9CB7C5A2}" srcOrd="0" destOrd="0" presId="urn:microsoft.com/office/officeart/2005/8/layout/bList2"/>
    <dgm:cxn modelId="{4264C087-A2BE-4560-8626-2E890471EFEA}" type="presOf" srcId="{AC7C299A-E37C-4DE7-B508-D7942146B625}" destId="{B7A95D29-4A99-4CD8-8BBD-A6378C543F19}" srcOrd="1" destOrd="0" presId="urn:microsoft.com/office/officeart/2005/8/layout/bList2"/>
    <dgm:cxn modelId="{B64397B7-973F-43BA-8D27-AF986503C807}" type="presOf" srcId="{3E389E45-77CA-4054-9A9C-F51C859F102F}" destId="{88E1B06E-9CEF-443B-B8D9-22D27485D13B}" srcOrd="1" destOrd="0" presId="urn:microsoft.com/office/officeart/2005/8/layout/bList2"/>
    <dgm:cxn modelId="{92CA36C7-F12F-416F-8272-2A1B4D5CB888}" srcId="{9EF3EE47-B7C3-43A3-A2F7-DC15BE7BA345}" destId="{AC7C299A-E37C-4DE7-B508-D7942146B625}" srcOrd="1" destOrd="0" parTransId="{234181BE-566F-47C6-BBF4-E6E93E9AA617}" sibTransId="{54004E95-4529-40CD-A14F-7BDCDB5B1D8B}"/>
    <dgm:cxn modelId="{3CA6C9CD-60BA-4C3C-8C1F-B3D860859A47}" srcId="{9EF3EE47-B7C3-43A3-A2F7-DC15BE7BA345}" destId="{3E389E45-77CA-4054-9A9C-F51C859F102F}" srcOrd="0" destOrd="0" parTransId="{67AD0007-E763-41BA-A160-48D1EAC002AB}" sibTransId="{0B08ADAC-DB5C-4CCB-9602-AD6E5781ADA4}"/>
    <dgm:cxn modelId="{ABD596D5-CC36-4EB2-8BBB-9F0967C6F554}" type="presOf" srcId="{B8DD19E5-540A-49EB-A50F-4722B12BAD0D}" destId="{783BB697-F9F4-486E-A62E-FB3DA24515B9}" srcOrd="0" destOrd="1" presId="urn:microsoft.com/office/officeart/2005/8/layout/bList2"/>
    <dgm:cxn modelId="{CA94D1E1-40ED-4CBA-A10F-356F101BB362}" type="presOf" srcId="{C4B57199-21D6-4626-A4E9-5974D3A14F2F}" destId="{486AC27D-3039-4619-9196-EE240F9AE7E0}" srcOrd="0" destOrd="0" presId="urn:microsoft.com/office/officeart/2005/8/layout/bList2"/>
    <dgm:cxn modelId="{B6EF9AEA-2013-460E-B5E1-91F9B08CC4C1}" type="presOf" srcId="{07609A8C-1C3D-4478-B9E2-6A86514A9BC1}" destId="{783BB697-F9F4-486E-A62E-FB3DA24515B9}" srcOrd="0" destOrd="2" presId="urn:microsoft.com/office/officeart/2005/8/layout/bList2"/>
    <dgm:cxn modelId="{DF9C4756-F8E3-4C5E-9DB9-5028ADB11C1F}" type="presParOf" srcId="{BCFEBBB8-770F-460C-A252-83189A41CDBD}" destId="{31F2407F-CB96-4277-9253-CFAAAFB41559}" srcOrd="0" destOrd="0" presId="urn:microsoft.com/office/officeart/2005/8/layout/bList2"/>
    <dgm:cxn modelId="{EA17B4D2-111F-4EEF-9807-718DE24F08AB}" type="presParOf" srcId="{31F2407F-CB96-4277-9253-CFAAAFB41559}" destId="{783BB697-F9F4-486E-A62E-FB3DA24515B9}" srcOrd="0" destOrd="0" presId="urn:microsoft.com/office/officeart/2005/8/layout/bList2"/>
    <dgm:cxn modelId="{6E4DBC56-8F2F-4731-BCE3-2B7750A8A7F9}" type="presParOf" srcId="{31F2407F-CB96-4277-9253-CFAAAFB41559}" destId="{E6B094E5-3C83-4397-ACFB-63AC9CB7C5A2}" srcOrd="1" destOrd="0" presId="urn:microsoft.com/office/officeart/2005/8/layout/bList2"/>
    <dgm:cxn modelId="{B7CD3E0D-6F9C-4456-98C0-AB1B722AD14B}" type="presParOf" srcId="{31F2407F-CB96-4277-9253-CFAAAFB41559}" destId="{88E1B06E-9CEF-443B-B8D9-22D27485D13B}" srcOrd="2" destOrd="0" presId="urn:microsoft.com/office/officeart/2005/8/layout/bList2"/>
    <dgm:cxn modelId="{9ED771A9-D4FE-4234-A5A3-382D4319A1A7}" type="presParOf" srcId="{31F2407F-CB96-4277-9253-CFAAAFB41559}" destId="{961AE7C7-CC1D-43EB-9695-8533374C6B60}" srcOrd="3" destOrd="0" presId="urn:microsoft.com/office/officeart/2005/8/layout/bList2"/>
    <dgm:cxn modelId="{F4BC10AA-6384-48A8-8D22-FA9DFFA448AC}" type="presParOf" srcId="{BCFEBBB8-770F-460C-A252-83189A41CDBD}" destId="{10AA5D13-0E47-4D13-AA88-8404C6E3B29F}" srcOrd="1" destOrd="0" presId="urn:microsoft.com/office/officeart/2005/8/layout/bList2"/>
    <dgm:cxn modelId="{845892E6-0D7D-45D0-9AA1-85861B81D2E5}" type="presParOf" srcId="{BCFEBBB8-770F-460C-A252-83189A41CDBD}" destId="{2E5C29C3-638F-4129-BB69-26B9C0EA74CF}" srcOrd="2" destOrd="0" presId="urn:microsoft.com/office/officeart/2005/8/layout/bList2"/>
    <dgm:cxn modelId="{1E026ADC-E5DB-48FC-A9C9-1C9237C2732C}" type="presParOf" srcId="{2E5C29C3-638F-4129-BB69-26B9C0EA74CF}" destId="{486AC27D-3039-4619-9196-EE240F9AE7E0}" srcOrd="0" destOrd="0" presId="urn:microsoft.com/office/officeart/2005/8/layout/bList2"/>
    <dgm:cxn modelId="{46CB8939-98D5-4572-8E67-CE394D9A0832}" type="presParOf" srcId="{2E5C29C3-638F-4129-BB69-26B9C0EA74CF}" destId="{EAE08E41-6885-45E4-80A5-892825AAB302}" srcOrd="1" destOrd="0" presId="urn:microsoft.com/office/officeart/2005/8/layout/bList2"/>
    <dgm:cxn modelId="{EF5B33AF-6259-47C3-A494-87D45962CCE0}" type="presParOf" srcId="{2E5C29C3-638F-4129-BB69-26B9C0EA74CF}" destId="{B7A95D29-4A99-4CD8-8BBD-A6378C543F19}" srcOrd="2" destOrd="0" presId="urn:microsoft.com/office/officeart/2005/8/layout/bList2"/>
    <dgm:cxn modelId="{4C1D0298-876A-42B4-BEBF-18A839F577D6}" type="presParOf" srcId="{2E5C29C3-638F-4129-BB69-26B9C0EA74CF}" destId="{9B382E15-9E76-411E-AF7D-D6A6A83C15D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BB697-F9F4-486E-A62E-FB3DA24515B9}">
      <dsp:nvSpPr>
        <dsp:cNvPr id="0" name=""/>
        <dsp:cNvSpPr/>
      </dsp:nvSpPr>
      <dsp:spPr>
        <a:xfrm>
          <a:off x="1983742" y="2257"/>
          <a:ext cx="3290143" cy="245602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3F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CEF Digital Service Infrastructures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Pan-European digital public services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Public administrations in Member States, Iceland and Norway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162A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Universities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162A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NGOs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162A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2041290" y="59805"/>
        <a:ext cx="3175047" cy="2398474"/>
      </dsp:txXfrm>
    </dsp:sp>
    <dsp:sp modelId="{88E1B06E-9CEF-443B-B8D9-22D27485D13B}">
      <dsp:nvSpPr>
        <dsp:cNvPr id="0" name=""/>
        <dsp:cNvSpPr/>
      </dsp:nvSpPr>
      <dsp:spPr>
        <a:xfrm>
          <a:off x="1983742" y="2458280"/>
          <a:ext cx="3290143" cy="1056089"/>
        </a:xfrm>
        <a:prstGeom prst="rect">
          <a:avLst/>
        </a:prstGeom>
        <a:solidFill>
          <a:srgbClr val="333F4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Broader EU</a:t>
          </a: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983742" y="2458280"/>
        <a:ext cx="2317002" cy="1056089"/>
      </dsp:txXfrm>
    </dsp:sp>
    <dsp:sp modelId="{961AE7C7-CC1D-43EB-9695-8533374C6B60}">
      <dsp:nvSpPr>
        <dsp:cNvPr id="0" name=""/>
        <dsp:cNvSpPr/>
      </dsp:nvSpPr>
      <dsp:spPr>
        <a:xfrm>
          <a:off x="4112781" y="2441471"/>
          <a:ext cx="1151550" cy="11515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AC27D-3039-4619-9196-EE240F9AE7E0}">
      <dsp:nvSpPr>
        <dsp:cNvPr id="0" name=""/>
        <dsp:cNvSpPr/>
      </dsp:nvSpPr>
      <dsp:spPr>
        <a:xfrm>
          <a:off x="5830657" y="2257"/>
          <a:ext cx="3290143" cy="245602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3F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162A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Translators and staff of the EU Institutions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162A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Digital services of the EU Institutions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rgbClr val="162A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Public administrations in Member States</a:t>
          </a:r>
          <a:endParaRPr lang="en-US" sz="1600" kern="1200" dirty="0">
            <a:solidFill>
              <a:srgbClr val="162A49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rgbClr val="162A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University Language Faculties</a:t>
          </a:r>
          <a:endParaRPr lang="en-US" sz="1600" kern="1200" dirty="0">
            <a:solidFill>
              <a:srgbClr val="162A49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5888205" y="59805"/>
        <a:ext cx="3175047" cy="2398474"/>
      </dsp:txXfrm>
    </dsp:sp>
    <dsp:sp modelId="{B7A95D29-4A99-4CD8-8BBD-A6378C543F19}">
      <dsp:nvSpPr>
        <dsp:cNvPr id="0" name=""/>
        <dsp:cNvSpPr/>
      </dsp:nvSpPr>
      <dsp:spPr>
        <a:xfrm>
          <a:off x="5830657" y="2458280"/>
          <a:ext cx="3290143" cy="1056089"/>
        </a:xfrm>
        <a:prstGeom prst="rect">
          <a:avLst/>
        </a:prstGeom>
        <a:solidFill>
          <a:srgbClr val="FED95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EU Institutions</a:t>
          </a: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5830657" y="2458280"/>
        <a:ext cx="2317002" cy="1056089"/>
      </dsp:txXfrm>
    </dsp:sp>
    <dsp:sp modelId="{9B382E15-9E76-411E-AF7D-D6A6A83C15DD}">
      <dsp:nvSpPr>
        <dsp:cNvPr id="0" name=""/>
        <dsp:cNvSpPr/>
      </dsp:nvSpPr>
      <dsp:spPr>
        <a:xfrm>
          <a:off x="8005839" y="2508583"/>
          <a:ext cx="1151550" cy="115155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BB697-F9F4-486E-A62E-FB3DA24515B9}">
      <dsp:nvSpPr>
        <dsp:cNvPr id="0" name=""/>
        <dsp:cNvSpPr/>
      </dsp:nvSpPr>
      <dsp:spPr>
        <a:xfrm>
          <a:off x="1983742" y="2257"/>
          <a:ext cx="3290143" cy="245602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3F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Automatically translate your texts for review by translators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Rough translations to get the gist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>
        <a:off x="2041290" y="59805"/>
        <a:ext cx="3175047" cy="2398474"/>
      </dsp:txXfrm>
    </dsp:sp>
    <dsp:sp modelId="{88E1B06E-9CEF-443B-B8D9-22D27485D13B}">
      <dsp:nvSpPr>
        <dsp:cNvPr id="0" name=""/>
        <dsp:cNvSpPr/>
      </dsp:nvSpPr>
      <dsp:spPr>
        <a:xfrm>
          <a:off x="1983742" y="2458280"/>
          <a:ext cx="3290143" cy="1056089"/>
        </a:xfrm>
        <a:prstGeom prst="rect">
          <a:avLst/>
        </a:prstGeom>
        <a:solidFill>
          <a:srgbClr val="333F4F"/>
        </a:solidFill>
        <a:ln w="12700" cap="flat" cmpd="sng" algn="ctr">
          <a:solidFill>
            <a:srgbClr val="333F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Web interface for humans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983742" y="2458280"/>
        <a:ext cx="2317002" cy="1056089"/>
      </dsp:txXfrm>
    </dsp:sp>
    <dsp:sp modelId="{961AE7C7-CC1D-43EB-9695-8533374C6B60}">
      <dsp:nvSpPr>
        <dsp:cNvPr id="0" name=""/>
        <dsp:cNvSpPr/>
      </dsp:nvSpPr>
      <dsp:spPr>
        <a:xfrm>
          <a:off x="4112781" y="2441471"/>
          <a:ext cx="1151550" cy="11515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AC27D-3039-4619-9196-EE240F9AE7E0}">
      <dsp:nvSpPr>
        <dsp:cNvPr id="0" name=""/>
        <dsp:cNvSpPr/>
      </dsp:nvSpPr>
      <dsp:spPr>
        <a:xfrm>
          <a:off x="5830657" y="2257"/>
          <a:ext cx="3290143" cy="245602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3F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Integrate in workflows, websites, digital services, etc.</a:t>
          </a:r>
        </a:p>
      </dsp:txBody>
      <dsp:txXfrm>
        <a:off x="5888205" y="59805"/>
        <a:ext cx="3175047" cy="2398474"/>
      </dsp:txXfrm>
    </dsp:sp>
    <dsp:sp modelId="{B7A95D29-4A99-4CD8-8BBD-A6378C543F19}">
      <dsp:nvSpPr>
        <dsp:cNvPr id="0" name=""/>
        <dsp:cNvSpPr/>
      </dsp:nvSpPr>
      <dsp:spPr>
        <a:xfrm>
          <a:off x="5830657" y="2458280"/>
          <a:ext cx="3290143" cy="1056089"/>
        </a:xfrm>
        <a:prstGeom prst="rect">
          <a:avLst/>
        </a:prstGeom>
        <a:solidFill>
          <a:srgbClr val="ADB9C9"/>
        </a:solidFill>
        <a:ln w="12700" cap="flat" cmpd="sng" algn="ctr">
          <a:solidFill>
            <a:srgbClr val="ADB9C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Machine-to-machine service</a:t>
          </a:r>
          <a:r>
            <a:rPr lang="en-US" sz="2000" kern="1200" dirty="0">
              <a:latin typeface="Calibri Light" panose="020F0302020204030204"/>
            </a:rPr>
            <a:t> (API)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5830657" y="2458280"/>
        <a:ext cx="2317002" cy="1056089"/>
      </dsp:txXfrm>
    </dsp:sp>
    <dsp:sp modelId="{9B382E15-9E76-411E-AF7D-D6A6A83C15DD}">
      <dsp:nvSpPr>
        <dsp:cNvPr id="0" name=""/>
        <dsp:cNvSpPr/>
      </dsp:nvSpPr>
      <dsp:spPr>
        <a:xfrm>
          <a:off x="8005839" y="2508583"/>
          <a:ext cx="1151550" cy="115155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6" cy="497046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6" cy="497046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r">
              <a:defRPr sz="1200"/>
            </a:lvl1pPr>
          </a:lstStyle>
          <a:p>
            <a:fld id="{17EF4F37-0C4B-AF4A-B2DD-A9816AA7AB79}" type="datetime1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2153"/>
            <a:ext cx="2950476" cy="497046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737" y="9442153"/>
            <a:ext cx="2950476" cy="497046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r">
              <a:defRPr sz="1200"/>
            </a:lvl1pPr>
          </a:lstStyle>
          <a:p>
            <a:fld id="{258C9278-F6E5-4A32-91E6-E19C96BAC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34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6" cy="497046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6" cy="497046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r">
              <a:defRPr sz="1200"/>
            </a:lvl1pPr>
          </a:lstStyle>
          <a:p>
            <a:fld id="{794FD678-D645-C841-A3E5-209EA68784FA}" type="datetime1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6" tIns="46123" rIns="92246" bIns="46123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2246" tIns="46123" rIns="92246" bIns="4612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6" cy="497046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3"/>
            <a:ext cx="2950476" cy="497046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r">
              <a:defRPr sz="1200"/>
            </a:lvl1pPr>
          </a:lstStyle>
          <a:p>
            <a:fld id="{89C8623F-E40F-4E8C-B29D-E166728CB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55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05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25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264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5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400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Only</a:t>
            </a:r>
            <a:r>
              <a:rPr lang="fr-FR" dirty="0"/>
              <a:t> 1 out of the first 30</a:t>
            </a:r>
            <a:r>
              <a:rPr lang="fr-FR" baseline="0" dirty="0"/>
              <a:t> hits in </a:t>
            </a:r>
            <a:r>
              <a:rPr lang="fr-FR" baseline="0" dirty="0" err="1"/>
              <a:t>Euramis</a:t>
            </a:r>
            <a:r>
              <a:rPr lang="fr-FR" baseline="0" dirty="0"/>
              <a:t> for chair </a:t>
            </a:r>
            <a:r>
              <a:rPr lang="fr-FR" baseline="0" dirty="0" err="1"/>
              <a:t>referred</a:t>
            </a:r>
            <a:r>
              <a:rPr lang="fr-FR" baseline="0" dirty="0"/>
              <a:t> to </a:t>
            </a:r>
            <a:r>
              <a:rPr lang="fr-FR" baseline="0" dirty="0" err="1"/>
              <a:t>object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four legs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you</a:t>
            </a:r>
            <a:r>
              <a:rPr lang="fr-FR" baseline="0" dirty="0"/>
              <a:t> </a:t>
            </a:r>
            <a:r>
              <a:rPr lang="fr-FR" baseline="0" dirty="0" err="1"/>
              <a:t>sit</a:t>
            </a:r>
            <a:r>
              <a:rPr lang="fr-FR" baseline="0" dirty="0"/>
              <a:t> 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49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60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more</a:t>
            </a:r>
            <a:r>
              <a:rPr lang="en-US" baseline="0" dirty="0"/>
              <a:t> good news saved for the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49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Choice</a:t>
            </a:r>
            <a:r>
              <a:rPr lang="fr-BE" dirty="0"/>
              <a:t> of </a:t>
            </a:r>
            <a:r>
              <a:rPr lang="fr-BE" dirty="0" err="1"/>
              <a:t>language</a:t>
            </a:r>
            <a:r>
              <a:rPr lang="fr-BE" dirty="0"/>
              <a:t>/</a:t>
            </a:r>
            <a:r>
              <a:rPr lang="fr-BE" dirty="0" err="1"/>
              <a:t>detect</a:t>
            </a:r>
            <a:r>
              <a:rPr lang="fr-BE" dirty="0"/>
              <a:t> </a:t>
            </a:r>
            <a:r>
              <a:rPr lang="fr-BE" dirty="0" err="1"/>
              <a:t>language</a:t>
            </a:r>
            <a:r>
              <a:rPr lang="fr-BE" dirty="0"/>
              <a:t> has no </a:t>
            </a:r>
            <a:r>
              <a:rPr lang="fr-BE" dirty="0" err="1"/>
              <a:t>effect</a:t>
            </a:r>
            <a:r>
              <a:rPr lang="fr-BE" dirty="0"/>
              <a:t>.</a:t>
            </a:r>
          </a:p>
          <a:p>
            <a:r>
              <a:rPr lang="en-IE" dirty="0"/>
              <a:t>Note no choice of model (service provided with multi-lingual administrative model).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516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Emails and URLS - 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obfuscation and random character replacement. Classic replacement not appropriate in this case.</a:t>
            </a:r>
          </a:p>
          <a:p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Can’t pick and </a:t>
            </a:r>
            <a:r>
              <a:rPr lang="en-IE" b="0" i="0" noProof="0" dirty="0">
                <a:solidFill>
                  <a:srgbClr val="172B4D"/>
                </a:solidFill>
                <a:effectLst/>
                <a:latin typeface="-apple-system"/>
              </a:rPr>
              <a:t>choose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which entities to </a:t>
            </a:r>
            <a:r>
              <a:rPr lang="en-IE" b="0" i="0" noProof="0" dirty="0">
                <a:solidFill>
                  <a:srgbClr val="172B4D"/>
                </a:solidFill>
                <a:effectLst/>
                <a:latin typeface="-apple-system"/>
              </a:rPr>
              <a:t>anonymise, applies to all users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.</a:t>
            </a:r>
          </a:p>
          <a:p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Further pattern matching potentially possible (different forms of identifiers, number plates, phone numbers…).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0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06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000" noProof="0" dirty="0"/>
              <a:t>Bold red added here for clarity. </a:t>
            </a:r>
          </a:p>
          <a:p>
            <a:r>
              <a:rPr lang="en-IE" sz="1000" noProof="0" dirty="0"/>
              <a:t>Replacement often produces surprising results. When replacing a town and a country as in the example above, there is no guarantee that the replacement town will actually be in the replacement country.</a:t>
            </a:r>
          </a:p>
          <a:p>
            <a:r>
              <a:rPr lang="en-IE" sz="1000" noProof="0" dirty="0"/>
              <a:t>Replacement is usually consistent however. The same replacement should be used for the same entity throughout the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648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6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81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0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59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33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7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the specific terms / limitations for SMEs?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19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65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318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8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7" y="1491915"/>
            <a:ext cx="11376025" cy="193708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988" y="3683000"/>
            <a:ext cx="11376024" cy="157479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GB" dirty="0"/>
          </a:p>
        </p:txBody>
      </p:sp>
      <p:grpSp>
        <p:nvGrpSpPr>
          <p:cNvPr id="7" name="Group 3"/>
          <p:cNvGrpSpPr/>
          <p:nvPr userDrawn="1"/>
        </p:nvGrpSpPr>
        <p:grpSpPr>
          <a:xfrm>
            <a:off x="407988" y="3471421"/>
            <a:ext cx="11376025" cy="169159"/>
            <a:chOff x="457199" y="1434619"/>
            <a:chExt cx="8217741" cy="170143"/>
          </a:xfrm>
        </p:grpSpPr>
        <p:sp>
          <p:nvSpPr>
            <p:cNvPr id="8" name="Rectangle 11"/>
            <p:cNvSpPr/>
            <p:nvPr userDrawn="1"/>
          </p:nvSpPr>
          <p:spPr>
            <a:xfrm>
              <a:off x="457199" y="1434619"/>
              <a:ext cx="2650565" cy="170143"/>
            </a:xfrm>
            <a:prstGeom prst="rect">
              <a:avLst/>
            </a:prstGeom>
            <a:solidFill>
              <a:srgbClr val="333F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9" name="Rectangle 12"/>
            <p:cNvSpPr/>
            <p:nvPr userDrawn="1"/>
          </p:nvSpPr>
          <p:spPr>
            <a:xfrm>
              <a:off x="3255681" y="1434619"/>
              <a:ext cx="2616202" cy="170143"/>
            </a:xfrm>
            <a:prstGeom prst="rect">
              <a:avLst/>
            </a:prstGeom>
            <a:solidFill>
              <a:srgbClr val="ADB9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0" name="Rectangle 13"/>
            <p:cNvSpPr/>
            <p:nvPr userDrawn="1"/>
          </p:nvSpPr>
          <p:spPr>
            <a:xfrm>
              <a:off x="6043708" y="1434619"/>
              <a:ext cx="2631232" cy="170143"/>
            </a:xfrm>
            <a:prstGeom prst="rect">
              <a:avLst/>
            </a:prstGeom>
            <a:solidFill>
              <a:srgbClr val="FED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75733" y="1638300"/>
            <a:ext cx="11023601" cy="4013199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0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8571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606550" y="4452460"/>
            <a:ext cx="10956988" cy="170143"/>
            <a:chOff x="457199" y="1434619"/>
            <a:chExt cx="8217741" cy="170143"/>
          </a:xfrm>
        </p:grpSpPr>
        <p:sp>
          <p:nvSpPr>
            <p:cNvPr id="6" name="Rectangle 11"/>
            <p:cNvSpPr/>
            <p:nvPr userDrawn="1"/>
          </p:nvSpPr>
          <p:spPr>
            <a:xfrm>
              <a:off x="457199" y="1434619"/>
              <a:ext cx="2650565" cy="170143"/>
            </a:xfrm>
            <a:prstGeom prst="rect">
              <a:avLst/>
            </a:prstGeom>
            <a:solidFill>
              <a:srgbClr val="333F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7" name="Rectangle 12"/>
            <p:cNvSpPr/>
            <p:nvPr userDrawn="1"/>
          </p:nvSpPr>
          <p:spPr>
            <a:xfrm>
              <a:off x="3255681" y="1434619"/>
              <a:ext cx="2616202" cy="170143"/>
            </a:xfrm>
            <a:prstGeom prst="rect">
              <a:avLst/>
            </a:prstGeom>
            <a:solidFill>
              <a:srgbClr val="ADB9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8" name="Rectangle 13"/>
            <p:cNvSpPr/>
            <p:nvPr userDrawn="1"/>
          </p:nvSpPr>
          <p:spPr>
            <a:xfrm>
              <a:off x="6043708" y="1434619"/>
              <a:ext cx="2631232" cy="170143"/>
            </a:xfrm>
            <a:prstGeom prst="rect">
              <a:avLst/>
            </a:prstGeom>
            <a:solidFill>
              <a:srgbClr val="FED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</p:grp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338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851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443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252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594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50082" y="1123532"/>
            <a:ext cx="9251950" cy="515114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grpSp>
        <p:nvGrpSpPr>
          <p:cNvPr id="7" name="Group 3"/>
          <p:cNvGrpSpPr/>
          <p:nvPr userDrawn="1"/>
        </p:nvGrpSpPr>
        <p:grpSpPr>
          <a:xfrm>
            <a:off x="407988" y="699388"/>
            <a:ext cx="11376025" cy="169159"/>
            <a:chOff x="457199" y="1434619"/>
            <a:chExt cx="8217741" cy="170143"/>
          </a:xfrm>
        </p:grpSpPr>
        <p:sp>
          <p:nvSpPr>
            <p:cNvPr id="8" name="Rectangle 11"/>
            <p:cNvSpPr/>
            <p:nvPr userDrawn="1"/>
          </p:nvSpPr>
          <p:spPr>
            <a:xfrm>
              <a:off x="457199" y="1434619"/>
              <a:ext cx="2650565" cy="170143"/>
            </a:xfrm>
            <a:prstGeom prst="rect">
              <a:avLst/>
            </a:prstGeom>
            <a:solidFill>
              <a:srgbClr val="333F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9" name="Rectangle 12"/>
            <p:cNvSpPr/>
            <p:nvPr userDrawn="1"/>
          </p:nvSpPr>
          <p:spPr>
            <a:xfrm>
              <a:off x="3255681" y="1434619"/>
              <a:ext cx="2616202" cy="170143"/>
            </a:xfrm>
            <a:prstGeom prst="rect">
              <a:avLst/>
            </a:prstGeom>
            <a:solidFill>
              <a:srgbClr val="ADB9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0" name="Rectangle 13"/>
            <p:cNvSpPr/>
            <p:nvPr userDrawn="1"/>
          </p:nvSpPr>
          <p:spPr>
            <a:xfrm>
              <a:off x="6043708" y="1434619"/>
              <a:ext cx="2631232" cy="170143"/>
            </a:xfrm>
            <a:prstGeom prst="rect">
              <a:avLst/>
            </a:prstGeom>
            <a:solidFill>
              <a:srgbClr val="FED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721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16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329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272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255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758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92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849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777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38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32063" y="1363578"/>
            <a:ext cx="9251950" cy="70585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2063" y="2397387"/>
            <a:ext cx="9251950" cy="3779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grpSp>
        <p:nvGrpSpPr>
          <p:cNvPr id="7" name="Group 3"/>
          <p:cNvGrpSpPr/>
          <p:nvPr userDrawn="1"/>
        </p:nvGrpSpPr>
        <p:grpSpPr>
          <a:xfrm>
            <a:off x="407988" y="686770"/>
            <a:ext cx="11376025" cy="169159"/>
            <a:chOff x="457199" y="1434619"/>
            <a:chExt cx="8217741" cy="170143"/>
          </a:xfrm>
        </p:grpSpPr>
        <p:sp>
          <p:nvSpPr>
            <p:cNvPr id="8" name="Rectangle 11"/>
            <p:cNvSpPr/>
            <p:nvPr userDrawn="1"/>
          </p:nvSpPr>
          <p:spPr>
            <a:xfrm>
              <a:off x="457199" y="1434619"/>
              <a:ext cx="2650565" cy="170143"/>
            </a:xfrm>
            <a:prstGeom prst="rect">
              <a:avLst/>
            </a:prstGeom>
            <a:solidFill>
              <a:srgbClr val="333F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9" name="Rectangle 12"/>
            <p:cNvSpPr/>
            <p:nvPr userDrawn="1"/>
          </p:nvSpPr>
          <p:spPr>
            <a:xfrm>
              <a:off x="3255681" y="1434619"/>
              <a:ext cx="2616202" cy="170143"/>
            </a:xfrm>
            <a:prstGeom prst="rect">
              <a:avLst/>
            </a:prstGeom>
            <a:solidFill>
              <a:srgbClr val="ADB9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0" name="Rectangle 13"/>
            <p:cNvSpPr/>
            <p:nvPr userDrawn="1"/>
          </p:nvSpPr>
          <p:spPr>
            <a:xfrm>
              <a:off x="6043708" y="1434619"/>
              <a:ext cx="2631232" cy="170143"/>
            </a:xfrm>
            <a:prstGeom prst="rect">
              <a:avLst/>
            </a:prstGeom>
            <a:solidFill>
              <a:srgbClr val="FED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481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343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2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834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585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47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70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E" sz="5865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600" y="1604625"/>
            <a:ext cx="10972320" cy="397701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E" sz="4265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936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0651" y="-49214"/>
            <a:ext cx="12433301" cy="6956427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 b="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7936" y="1515503"/>
            <a:ext cx="9316131" cy="382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>
            <a:lvl1pPr algn="ctr">
              <a:defRPr sz="3200" b="1" i="1">
                <a:solidFill>
                  <a:schemeClr val="bg1"/>
                </a:solidFill>
              </a:defRPr>
            </a:lvl1pPr>
          </a:lstStyle>
          <a:p>
            <a:pPr lvl="0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15183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476676"/>
            <a:ext cx="10957984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>
              <a:defRPr sz="2399"/>
            </a:lvl1pPr>
          </a:lstStyle>
          <a:p>
            <a:pPr lvl="0"/>
            <a:endParaRPr lang="en-GB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2" y="1556793"/>
            <a:ext cx="10957984" cy="4536503"/>
          </a:xfrm>
          <a:prstGeom prst="rect">
            <a:avLst/>
          </a:prstGeom>
        </p:spPr>
        <p:txBody>
          <a:bodyPr lIns="36000" rIns="36000"/>
          <a:lstStyle>
            <a:lvl1pPr marL="335891" indent="-335891">
              <a:buClrTx/>
              <a:buSzPct val="90000"/>
              <a:defRPr sz="1599"/>
            </a:lvl1pPr>
            <a:lvl2pPr marL="671782" indent="-335891">
              <a:buClr>
                <a:schemeClr val="accent1"/>
              </a:buClr>
              <a:buSzPct val="90000"/>
              <a:defRPr sz="1599"/>
            </a:lvl2pPr>
            <a:lvl3pPr marL="1007672" indent="-335891">
              <a:defRPr sz="1466"/>
            </a:lvl3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4422" y="6308729"/>
            <a:ext cx="1246716" cy="288925"/>
          </a:xfrm>
        </p:spPr>
        <p:txBody>
          <a:bodyPr/>
          <a:lstStyle>
            <a:lvl1pPr>
              <a:defRPr/>
            </a:lvl1pPr>
          </a:lstStyle>
          <a:p>
            <a:fld id="{1AABCC67-40D8-9544-BE4E-FFCBCE79AD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174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Seit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7988" y="1541547"/>
            <a:ext cx="2124075" cy="4635416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Master-titel-</a:t>
            </a:r>
            <a:br>
              <a:rPr lang="de-DE"/>
            </a:br>
            <a:r>
              <a:rPr lang="de-DE" dirty="0" err="1"/>
              <a:t>format</a:t>
            </a:r>
            <a:r>
              <a:rPr lang="de-DE" dirty="0"/>
              <a:t>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2063" y="2397387"/>
            <a:ext cx="9251950" cy="377957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grpSp>
        <p:nvGrpSpPr>
          <p:cNvPr id="7" name="Group 3"/>
          <p:cNvGrpSpPr/>
          <p:nvPr userDrawn="1"/>
        </p:nvGrpSpPr>
        <p:grpSpPr>
          <a:xfrm>
            <a:off x="407988" y="658393"/>
            <a:ext cx="11376025" cy="169159"/>
            <a:chOff x="457199" y="1434619"/>
            <a:chExt cx="8217741" cy="170143"/>
          </a:xfrm>
        </p:grpSpPr>
        <p:sp>
          <p:nvSpPr>
            <p:cNvPr id="8" name="Rectangle 11"/>
            <p:cNvSpPr/>
            <p:nvPr userDrawn="1"/>
          </p:nvSpPr>
          <p:spPr>
            <a:xfrm>
              <a:off x="457199" y="1434619"/>
              <a:ext cx="2650565" cy="170143"/>
            </a:xfrm>
            <a:prstGeom prst="rect">
              <a:avLst/>
            </a:prstGeom>
            <a:solidFill>
              <a:srgbClr val="333F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9" name="Rectangle 12"/>
            <p:cNvSpPr/>
            <p:nvPr userDrawn="1"/>
          </p:nvSpPr>
          <p:spPr>
            <a:xfrm>
              <a:off x="3255681" y="1434619"/>
              <a:ext cx="2616202" cy="170143"/>
            </a:xfrm>
            <a:prstGeom prst="rect">
              <a:avLst/>
            </a:prstGeom>
            <a:solidFill>
              <a:srgbClr val="ADB9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0" name="Rectangle 13"/>
            <p:cNvSpPr/>
            <p:nvPr userDrawn="1"/>
          </p:nvSpPr>
          <p:spPr>
            <a:xfrm>
              <a:off x="6043708" y="1434619"/>
              <a:ext cx="2631232" cy="170143"/>
            </a:xfrm>
            <a:prstGeom prst="rect">
              <a:avLst/>
            </a:prstGeom>
            <a:solidFill>
              <a:srgbClr val="FED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32063" y="1363578"/>
            <a:ext cx="9251950" cy="70585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8" y="2397387"/>
            <a:ext cx="11376025" cy="377957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grpSp>
        <p:nvGrpSpPr>
          <p:cNvPr id="7" name="Group 3"/>
          <p:cNvGrpSpPr/>
          <p:nvPr userDrawn="1"/>
        </p:nvGrpSpPr>
        <p:grpSpPr>
          <a:xfrm>
            <a:off x="407987" y="693077"/>
            <a:ext cx="11376025" cy="169159"/>
            <a:chOff x="457199" y="1434619"/>
            <a:chExt cx="8217741" cy="170143"/>
          </a:xfrm>
        </p:grpSpPr>
        <p:sp>
          <p:nvSpPr>
            <p:cNvPr id="8" name="Rectangle 11"/>
            <p:cNvSpPr/>
            <p:nvPr userDrawn="1"/>
          </p:nvSpPr>
          <p:spPr>
            <a:xfrm>
              <a:off x="457199" y="1434619"/>
              <a:ext cx="2650565" cy="170143"/>
            </a:xfrm>
            <a:prstGeom prst="rect">
              <a:avLst/>
            </a:prstGeom>
            <a:solidFill>
              <a:srgbClr val="333F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9" name="Rectangle 12"/>
            <p:cNvSpPr/>
            <p:nvPr userDrawn="1"/>
          </p:nvSpPr>
          <p:spPr>
            <a:xfrm>
              <a:off x="3255681" y="1434619"/>
              <a:ext cx="2616202" cy="170143"/>
            </a:xfrm>
            <a:prstGeom prst="rect">
              <a:avLst/>
            </a:prstGeom>
            <a:solidFill>
              <a:srgbClr val="ADB9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0" name="Rectangle 13"/>
            <p:cNvSpPr/>
            <p:nvPr userDrawn="1"/>
          </p:nvSpPr>
          <p:spPr>
            <a:xfrm>
              <a:off x="6043708" y="1434619"/>
              <a:ext cx="2631232" cy="170143"/>
            </a:xfrm>
            <a:prstGeom prst="rect">
              <a:avLst/>
            </a:prstGeom>
            <a:solidFill>
              <a:srgbClr val="FED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9974" y="613112"/>
            <a:ext cx="11382026" cy="121251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5282" y="365125"/>
            <a:ext cx="6710083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7212" y="864103"/>
            <a:ext cx="11382026" cy="12125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7212" y="2148292"/>
            <a:ext cx="11382026" cy="3779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98" y="161705"/>
            <a:ext cx="1783715" cy="4680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987" y="161705"/>
            <a:ext cx="1452361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91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92" r:id="rId3"/>
    <p:sldLayoutId id="2147483894" r:id="rId4"/>
    <p:sldLayoutId id="2147483893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6" r:id="rId13"/>
    <p:sldLayoutId id="2147483675" r:id="rId14"/>
    <p:sldLayoutId id="2147483887" r:id="rId15"/>
    <p:sldLayoutId id="2147483895" r:id="rId16"/>
    <p:sldLayoutId id="2147483896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small" baseline="0">
          <a:solidFill>
            <a:srgbClr val="17375E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17375E"/>
          </a:solidFill>
          <a:latin typeface="+mn-lt"/>
          <a:ea typeface="+mn-ea"/>
          <a:cs typeface="+mn-cs"/>
        </a:defRPr>
      </a:lvl1pPr>
      <a:lvl2pPr marL="587375" indent="-22225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936625" indent="-22225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2000" kern="1200">
          <a:solidFill>
            <a:srgbClr val="17375E"/>
          </a:solidFill>
          <a:latin typeface="+mn-lt"/>
          <a:ea typeface="+mn-ea"/>
          <a:cs typeface="+mn-cs"/>
        </a:defRPr>
      </a:lvl3pPr>
      <a:lvl4pPr marL="1381125" indent="-30162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800" kern="1200">
          <a:solidFill>
            <a:srgbClr val="17375E"/>
          </a:solidFill>
          <a:latin typeface="+mn-lt"/>
          <a:ea typeface="+mn-ea"/>
          <a:cs typeface="+mn-cs"/>
        </a:defRPr>
      </a:lvl4pPr>
      <a:lvl5pPr marL="1793875" indent="-3175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800" kern="1200">
          <a:solidFill>
            <a:srgbClr val="1737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pos="1595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pos="59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9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  <p:sldLayoutId id="2147483916" r:id="rId19"/>
    <p:sldLayoutId id="2147483917" r:id="rId20"/>
    <p:sldLayoutId id="2147483918" r:id="rId21"/>
    <p:sldLayoutId id="2147483919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ebgate.ec.europa.eu/etranslation" TargetMode="Externa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a-project.eu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login?loginRequestId=ECAS_LR-18229869-7c3WZJzzhDUyVWF6qPyFd3SeVdfGAmpCzsx2KdzPlOvP56fGrPzJhyiYzJd0QQ0EnbjI5OK2AxMpdrShanDaRfom-jpJZscgsw0K8aT0o7cY2NW-sr9UqNXrpurWwHiJxPPvWGV7hM9jDJWozl6Nbj0PdBTqawJ5ZtV86KZqMnXSwVSbpOM7GqiFzwgdHMgkaOQwY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1315453" y="1316038"/>
            <a:ext cx="9625264" cy="31924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2400"/>
              </a:spcAft>
            </a:pPr>
            <a:r>
              <a:rPr lang="de-DE" sz="5400" b="1"/>
              <a:t>eTranslation: Machine Translation under the Digital Europe Program</a:t>
            </a:r>
            <a:br>
              <a:rPr lang="de-DE" b="1" dirty="0"/>
            </a:br>
            <a:br>
              <a:rPr lang="de-DE" sz="3400"/>
            </a:br>
            <a:r>
              <a:rPr lang="de-DE" sz="3400"/>
              <a:t>Markus Foti, European Commission</a:t>
            </a:r>
            <a:br>
              <a:rPr lang="de-DE" sz="3400"/>
            </a:br>
            <a:r>
              <a:rPr lang="de-DE" sz="3400"/>
              <a:t>21 September 2022</a:t>
            </a:r>
            <a:r>
              <a:rPr lang="en-US" sz="3200" cap="none"/>
              <a:t> 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5" name="Untertitel 1"/>
          <p:cNvSpPr txBox="1">
            <a:spLocks/>
          </p:cNvSpPr>
          <p:nvPr/>
        </p:nvSpPr>
        <p:spPr>
          <a:xfrm>
            <a:off x="2666999" y="4634754"/>
            <a:ext cx="6858000" cy="14906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3"/>
          <a:srcRect b="42824"/>
          <a:stretch/>
        </p:blipFill>
        <p:spPr>
          <a:xfrm>
            <a:off x="0" y="5008664"/>
            <a:ext cx="12192000" cy="18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20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3" y="1224808"/>
            <a:ext cx="2385622" cy="1500980"/>
          </a:xfrm>
        </p:spPr>
        <p:txBody>
          <a:bodyPr/>
          <a:lstStyle/>
          <a:p>
            <a:pPr algn="ctr"/>
            <a:r>
              <a:rPr lang="en-IE" sz="4000">
                <a:solidFill>
                  <a:schemeClr val="accent5"/>
                </a:solidFill>
              </a:rPr>
              <a:t>Not only for people</a:t>
            </a:r>
            <a:endParaRPr lang="en-GB" sz="400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/>
          <a:srcRect t="2194" b="6974"/>
          <a:stretch/>
        </p:blipFill>
        <p:spPr>
          <a:xfrm>
            <a:off x="2591999" y="0"/>
            <a:ext cx="8114877" cy="4963886"/>
          </a:xfrm>
          <a:prstGeom prst="rect">
            <a:avLst/>
          </a:prstGeom>
          <a:effectLst>
            <a:outerShdw blurRad="50800" dist="38100" dir="10800000" sx="101000" sy="101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992" y="956301"/>
            <a:ext cx="8766808" cy="5633192"/>
          </a:xfrm>
          <a:prstGeom prst="rect">
            <a:avLst/>
          </a:prstGeom>
          <a:effectLst>
            <a:outerShdw blurRad="50800" dist="38100" dir="10800000" sx="101000" sy="101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27682" y="3772897"/>
            <a:ext cx="2385622" cy="150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99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Almost</a:t>
            </a:r>
            <a:r>
              <a:rPr kumimoji="0" lang="en-IE" sz="4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100 </a:t>
            </a:r>
            <a:r>
              <a:rPr kumimoji="0" lang="en-IE" sz="3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systems connected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6AA34-AB54-46EE-A647-835912D56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14" y="1905828"/>
            <a:ext cx="8545285" cy="4952171"/>
          </a:xfrm>
          <a:prstGeom prst="rect">
            <a:avLst/>
          </a:prstGeom>
          <a:effectLst>
            <a:outerShdw blurRad="50800" dist="38100" dir="10800000" sx="101000" sy="101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2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52338" y="1597165"/>
            <a:ext cx="11291582" cy="4718808"/>
          </a:xfrm>
          <a:prstGeom prst="roundRect">
            <a:avLst>
              <a:gd name="adj" fmla="val 4048"/>
            </a:avLst>
          </a:prstGeom>
          <a:solidFill>
            <a:srgbClr val="333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750"/>
          <a:stretch/>
        </p:blipFill>
        <p:spPr>
          <a:xfrm>
            <a:off x="3998459" y="2520892"/>
            <a:ext cx="3904836" cy="2657016"/>
          </a:xfrm>
          <a:prstGeom prst="rect">
            <a:avLst/>
          </a:prstGeom>
        </p:spPr>
      </p:pic>
      <p:sp>
        <p:nvSpPr>
          <p:cNvPr id="6" name="Develop pilot projects on big data in a virtual environment"/>
          <p:cNvSpPr txBox="1"/>
          <p:nvPr/>
        </p:nvSpPr>
        <p:spPr>
          <a:xfrm>
            <a:off x="923493" y="5402286"/>
            <a:ext cx="1939543" cy="7155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1" tIns="19041" rIns="19041" bIns="19041" anchor="ctr">
            <a:spAutoFit/>
          </a:bodyPr>
          <a:lstStyle>
            <a:lvl1pPr>
              <a:defRPr sz="21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 defTabSz="309563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 dirty="0"/>
              <a:t>Request machine translations for text snippets or documents on demand </a:t>
            </a:r>
          </a:p>
        </p:txBody>
      </p:sp>
      <p:sp>
        <p:nvSpPr>
          <p:cNvPr id="7" name="Experiment with and create quick prototypes to verify and test data hypotheses or data visualizations"/>
          <p:cNvSpPr txBox="1"/>
          <p:nvPr/>
        </p:nvSpPr>
        <p:spPr>
          <a:xfrm>
            <a:off x="8266640" y="5274959"/>
            <a:ext cx="2391227" cy="9002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1" tIns="19041" rIns="19041" bIns="19041" anchor="ctr">
            <a:spAutoFit/>
          </a:bodyPr>
          <a:lstStyle>
            <a:lvl1pPr>
              <a:defRPr sz="21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 defTabSz="309563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/>
              <a:t>Translate documents in various formats (doc, pdf, </a:t>
            </a:r>
            <a:r>
              <a:rPr lang="en-GB" sz="1400" b="1" kern="0" dirty="0" err="1"/>
              <a:t>odt</a:t>
            </a:r>
            <a:r>
              <a:rPr lang="en-GB" sz="1400" b="1" kern="0" dirty="0"/>
              <a:t>, </a:t>
            </a:r>
            <a:r>
              <a:rPr lang="en-GB" sz="1400" b="1" kern="0" dirty="0" err="1"/>
              <a:t>xlsx</a:t>
            </a:r>
            <a:r>
              <a:rPr lang="en-GB" sz="1400" b="1" kern="0" dirty="0"/>
              <a:t>, html etc.)</a:t>
            </a:r>
          </a:p>
        </p:txBody>
      </p:sp>
      <p:sp>
        <p:nvSpPr>
          <p:cNvPr id="8" name="Avoid setting up and maintaining a complex experimental environment"/>
          <p:cNvSpPr txBox="1"/>
          <p:nvPr/>
        </p:nvSpPr>
        <p:spPr>
          <a:xfrm>
            <a:off x="835042" y="2847463"/>
            <a:ext cx="2144889" cy="9002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1" tIns="19041" rIns="19041" bIns="19041" anchor="ctr">
            <a:spAutoFit/>
          </a:bodyPr>
          <a:lstStyle>
            <a:lvl1pPr>
              <a:defRPr sz="21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 defTabSz="309563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/>
              <a:t>Integrate </a:t>
            </a:r>
            <a:r>
              <a:rPr lang="en-GB" sz="1400" b="1" kern="0" dirty="0" err="1"/>
              <a:t>eTranslation</a:t>
            </a:r>
            <a:r>
              <a:rPr lang="en-GB" sz="1400" b="1" kern="0" dirty="0"/>
              <a:t> directly into your digital services</a:t>
            </a:r>
            <a:r>
              <a:rPr lang="en-GB" sz="700" kern="0" dirty="0"/>
              <a:t> </a:t>
            </a:r>
          </a:p>
        </p:txBody>
      </p:sp>
      <p:sp>
        <p:nvSpPr>
          <p:cNvPr id="9" name="Gather knowledge, insight and value from your data"/>
          <p:cNvSpPr txBox="1"/>
          <p:nvPr/>
        </p:nvSpPr>
        <p:spPr>
          <a:xfrm>
            <a:off x="8425188" y="2873232"/>
            <a:ext cx="2074133" cy="9617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41" tIns="19041" rIns="19041" bIns="19041" anchor="ctr">
            <a:spAutoFit/>
          </a:bodyPr>
          <a:lstStyle>
            <a:lvl1pPr>
              <a:defRPr sz="21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 defTabSz="309563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" sz="1200" b="1" kern="0" dirty="0"/>
              <a:t>Translations to and from any of the 24 EU official languages, Icelandic and Norwegian</a:t>
            </a:r>
          </a:p>
        </p:txBody>
      </p:sp>
      <p:pic>
        <p:nvPicPr>
          <p:cNvPr id="14" name="ambiente-completo (1).png" descr="ambiente-completo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88" y="1150741"/>
            <a:ext cx="2028880" cy="2245241"/>
          </a:xfrm>
          <a:prstGeom prst="rect">
            <a:avLst/>
          </a:prstGeom>
          <a:ln w="3175">
            <a:miter lim="400000"/>
          </a:ln>
        </p:spPr>
      </p:pic>
      <p:pic>
        <p:nvPicPr>
          <p:cNvPr id="15" name="data-visualization.png" descr="data-visualization.png"/>
          <p:cNvPicPr>
            <a:picLocks noChangeAspect="1"/>
          </p:cNvPicPr>
          <p:nvPr/>
        </p:nvPicPr>
        <p:blipFill rotWithShape="1">
          <a:blip r:embed="rId5"/>
          <a:srcRect t="16248" b="19348"/>
          <a:stretch/>
        </p:blipFill>
        <p:spPr>
          <a:xfrm>
            <a:off x="8425188" y="3817625"/>
            <a:ext cx="2030400" cy="1447102"/>
          </a:xfrm>
          <a:prstGeom prst="rect">
            <a:avLst/>
          </a:prstGeom>
          <a:ln w="3175">
            <a:miter lim="400000"/>
          </a:ln>
        </p:spPr>
      </p:pic>
      <p:pic>
        <p:nvPicPr>
          <p:cNvPr id="16" name="insights.png" descr="insight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7467" y="1612100"/>
            <a:ext cx="1287710" cy="1425032"/>
          </a:xfrm>
          <a:prstGeom prst="rect">
            <a:avLst/>
          </a:prstGeom>
          <a:ln w="3175">
            <a:miter lim="400000"/>
          </a:ln>
        </p:spPr>
      </p:pic>
      <p:pic>
        <p:nvPicPr>
          <p:cNvPr id="17" name="projeto-piloto.png" descr="projeto-piloto.png"/>
          <p:cNvPicPr>
            <a:picLocks noChangeAspect="1"/>
          </p:cNvPicPr>
          <p:nvPr/>
        </p:nvPicPr>
        <p:blipFill rotWithShape="1">
          <a:blip r:embed="rId7"/>
          <a:srcRect t="17160" b="18250"/>
          <a:stretch/>
        </p:blipFill>
        <p:spPr>
          <a:xfrm>
            <a:off x="832636" y="3905075"/>
            <a:ext cx="2030400" cy="1451296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0205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What about the translation quality?</a:t>
            </a:r>
          </a:p>
        </p:txBody>
      </p:sp>
    </p:spTree>
    <p:extLst>
      <p:ext uri="{BB962C8B-B14F-4D97-AF65-F5344CB8AC3E}">
        <p14:creationId xmlns:p14="http://schemas.microsoft.com/office/powerpoint/2010/main" val="443068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works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Texts related to EU policies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67293" y="3533421"/>
            <a:ext cx="1420196" cy="2162487"/>
            <a:chOff x="627845" y="1658481"/>
            <a:chExt cx="1420196" cy="2162487"/>
          </a:xfrm>
        </p:grpSpPr>
        <p:pic>
          <p:nvPicPr>
            <p:cNvPr id="5" name="Picture 4" descr="Αποτέλεσμα εικόνας για European commission 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3" r="13659"/>
            <a:stretch/>
          </p:blipFill>
          <p:spPr bwMode="auto">
            <a:xfrm>
              <a:off x="627845" y="1658481"/>
              <a:ext cx="1039763" cy="73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Εικόνα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845" y="2544097"/>
              <a:ext cx="1046121" cy="492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8" descr="Englis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04" y="3183524"/>
              <a:ext cx="637444" cy="637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Εικόνα 3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C9CACC"/>
                </a:clrFrom>
                <a:clrTo>
                  <a:srgbClr val="C9CA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424" y="2255731"/>
              <a:ext cx="906654" cy="420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Εικόνα 4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9" t="14017" r="10644" b="15932"/>
            <a:stretch/>
          </p:blipFill>
          <p:spPr>
            <a:xfrm>
              <a:off x="1147726" y="2964455"/>
              <a:ext cx="900315" cy="6335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1728" y="2943628"/>
            <a:ext cx="7619241" cy="35120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638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68C17D3-27DE-4845-B405-5B704FB4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693"/>
            <a:ext cx="12192000" cy="5476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BA6B44-7C13-47FE-9884-752E4CE51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" y="3745006"/>
            <a:ext cx="12192000" cy="3227294"/>
          </a:xfrm>
          <a:prstGeom prst="rect">
            <a:avLst/>
          </a:prstGeom>
        </p:spPr>
      </p:pic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79113DEB-3C21-4FD8-B966-34878B875923}"/>
              </a:ext>
            </a:extLst>
          </p:cNvPr>
          <p:cNvSpPr/>
          <p:nvPr/>
        </p:nvSpPr>
        <p:spPr>
          <a:xfrm>
            <a:off x="164593" y="5259878"/>
            <a:ext cx="5931408" cy="7853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84A600DB-F45E-42B0-A1E5-E2073FC22FC5}"/>
              </a:ext>
            </a:extLst>
          </p:cNvPr>
          <p:cNvSpPr/>
          <p:nvPr/>
        </p:nvSpPr>
        <p:spPr>
          <a:xfrm>
            <a:off x="6184393" y="5259878"/>
            <a:ext cx="5931408" cy="10139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50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239A4F-2E5D-4522-B5A9-31E7EED35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37" y="1197033"/>
            <a:ext cx="11754196" cy="55791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332891"/>
            <a:ext cx="10515600" cy="782357"/>
          </a:xfrm>
        </p:spPr>
        <p:txBody>
          <a:bodyPr/>
          <a:lstStyle/>
          <a:p>
            <a:r>
              <a:rPr lang="en-IE"/>
              <a:t>Domain-specific translation</a:t>
            </a: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552651" y="2402378"/>
            <a:ext cx="2656956" cy="26517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47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data tsunami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AutoShape 4" descr="https://images.techhive.com/images/article/2016/12/code_wave_tsunami-100699820-large.jp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AutoShape 2" descr="Image result for text mining"/>
          <p:cNvSpPr>
            <a:spLocks noChangeAspect="1" noChangeArrowheads="1"/>
          </p:cNvSpPr>
          <p:nvPr/>
        </p:nvSpPr>
        <p:spPr bwMode="auto">
          <a:xfrm>
            <a:off x="613833" y="2137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F7A0D3-D34A-4379-9105-91538E014730}"/>
              </a:ext>
            </a:extLst>
          </p:cNvPr>
          <p:cNvSpPr/>
          <p:nvPr/>
        </p:nvSpPr>
        <p:spPr>
          <a:xfrm>
            <a:off x="7748833" y="2661830"/>
            <a:ext cx="584462" cy="11702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970721" y="482860"/>
            <a:ext cx="11105321" cy="7823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eTranslation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– sources of data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684" y="5387540"/>
            <a:ext cx="6101347" cy="9492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85" y="1647934"/>
            <a:ext cx="4944577" cy="2345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26FB07-0A32-4ADD-B388-46287F3D4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8" y="1607885"/>
            <a:ext cx="6319243" cy="35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6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7732" y="2046394"/>
            <a:ext cx="6651927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33F4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eTranslation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33F4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now available for </a:t>
            </a:r>
          </a:p>
          <a:p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33F4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Ukrainian</a:t>
            </a:r>
            <a:r>
              <a:rPr lang="en-US" sz="54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33F4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dirty="0">
              <a:cs typeface="Calibri"/>
            </a:endParaRPr>
          </a:p>
        </p:txBody>
      </p:sp>
      <p:pic>
        <p:nvPicPr>
          <p:cNvPr id="3074" name="Picture 2" descr="Αποτέλεσμα εικόνας για good news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2" y="2328994"/>
            <a:ext cx="4038446" cy="226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52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9136" y="486683"/>
            <a:ext cx="14016474" cy="176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82" tIns="60941" rIns="121882" bIns="60941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478211" defTabSz="1218804">
              <a:defRPr/>
            </a:pPr>
            <a:r>
              <a:rPr lang="pl-PL" sz="3999" kern="0">
                <a:latin typeface="Verdana"/>
              </a:rPr>
              <a:t>Data cleaning - Paracrawl</a:t>
            </a:r>
            <a:endParaRPr lang="fr-BE" sz="3999" kern="0" dirty="0">
              <a:latin typeface="Verdan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19136" y="2085265"/>
            <a:ext cx="10159840" cy="579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8804">
              <a:buClrTx/>
              <a:defRPr/>
            </a:pPr>
            <a:r>
              <a:rPr lang="pl-PL" sz="2000" b="1" i="0">
                <a:solidFill>
                  <a:srgbClr val="034EA2"/>
                </a:solidFill>
                <a:latin typeface="Arial"/>
              </a:rPr>
              <a:t>Calculate a alignment score for every segment</a:t>
            </a:r>
          </a:p>
          <a:p>
            <a:pPr marL="990278" lvl="1" indent="-380876" defTabSz="1218804">
              <a:buClrTx/>
              <a:defRPr/>
            </a:pPr>
            <a:r>
              <a:rPr lang="pl-PL" b="0">
                <a:solidFill>
                  <a:srgbClr val="034EA2"/>
                </a:solidFill>
                <a:latin typeface="Arial"/>
              </a:rPr>
              <a:t>by converting every sentence into a vector</a:t>
            </a:r>
          </a:p>
          <a:p>
            <a:pPr marL="457051" indent="-457051" defTabSz="1218804">
              <a:buClrTx/>
              <a:defRPr/>
            </a:pPr>
            <a:r>
              <a:rPr lang="pl-PL" sz="2000" b="1" i="0">
                <a:solidFill>
                  <a:srgbClr val="034EA2"/>
                </a:solidFill>
                <a:latin typeface="Arial"/>
              </a:rPr>
              <a:t>Eliminate all segments below a certain threshold</a:t>
            </a:r>
          </a:p>
          <a:p>
            <a:pPr marL="990278" lvl="1" indent="-380876" defTabSz="1218804">
              <a:buClrTx/>
              <a:defRPr/>
            </a:pPr>
            <a:r>
              <a:rPr lang="pl-PL" b="0">
                <a:solidFill>
                  <a:srgbClr val="034EA2"/>
                </a:solidFill>
                <a:latin typeface="Arial"/>
              </a:rPr>
              <a:t>the threshold is arbit</a:t>
            </a:r>
            <a:r>
              <a:rPr lang="en-IE" b="0">
                <a:solidFill>
                  <a:srgbClr val="034EA2"/>
                </a:solidFill>
                <a:latin typeface="Arial"/>
              </a:rPr>
              <a:t>r</a:t>
            </a:r>
            <a:r>
              <a:rPr lang="pl-PL" b="0">
                <a:solidFill>
                  <a:srgbClr val="034EA2"/>
                </a:solidFill>
                <a:latin typeface="Arial"/>
              </a:rPr>
              <a:t>ary and chosen by humans</a:t>
            </a:r>
          </a:p>
          <a:p>
            <a:pPr marL="457051" indent="-457051" defTabSz="1218804">
              <a:buClrTx/>
              <a:defRPr/>
            </a:pPr>
            <a:r>
              <a:rPr lang="pl-PL" sz="2000" b="1" i="0">
                <a:solidFill>
                  <a:srgbClr val="034EA2"/>
                </a:solidFill>
                <a:latin typeface="Arial"/>
              </a:rPr>
              <a:t>Special emphasis on alig</a:t>
            </a:r>
            <a:r>
              <a:rPr lang="en-IE" sz="2000" b="1" i="0">
                <a:solidFill>
                  <a:srgbClr val="034EA2"/>
                </a:solidFill>
                <a:latin typeface="Arial"/>
              </a:rPr>
              <a:t>n</a:t>
            </a:r>
            <a:r>
              <a:rPr lang="pl-PL" sz="2000" b="1" i="0">
                <a:solidFill>
                  <a:srgbClr val="034EA2"/>
                </a:solidFill>
                <a:latin typeface="Arial"/>
              </a:rPr>
              <a:t>ment errors and sentence length</a:t>
            </a:r>
          </a:p>
          <a:p>
            <a:pPr marL="990278" lvl="1" indent="-380876" defTabSz="1218804">
              <a:buClrTx/>
              <a:defRPr/>
            </a:pPr>
            <a:r>
              <a:rPr lang="pl-PL" b="0">
                <a:solidFill>
                  <a:srgbClr val="034EA2"/>
                </a:solidFill>
                <a:latin typeface="Arial"/>
              </a:rPr>
              <a:t>different language versions of websites are not always identical</a:t>
            </a:r>
          </a:p>
          <a:p>
            <a:pPr marL="990278" lvl="1" indent="-380876" defTabSz="1218804">
              <a:buClrTx/>
              <a:defRPr/>
            </a:pPr>
            <a:r>
              <a:rPr lang="pl-PL" b="0">
                <a:solidFill>
                  <a:srgbClr val="034EA2"/>
                </a:solidFill>
                <a:latin typeface="Arial"/>
              </a:rPr>
              <a:t>sometimes a translation of a website is not complete</a:t>
            </a:r>
          </a:p>
          <a:p>
            <a:pPr marL="990278" lvl="1" indent="-380876" defTabSz="1218804">
              <a:buClrTx/>
              <a:defRPr/>
            </a:pPr>
            <a:r>
              <a:rPr lang="pl-PL" b="0">
                <a:solidFill>
                  <a:srgbClr val="034EA2"/>
                </a:solidFill>
                <a:latin typeface="Arial"/>
              </a:rPr>
              <a:t>sometimes a translation has been adapted for an audience and contains slightly different information</a:t>
            </a:r>
            <a:endParaRPr lang="pl-PL" b="0" dirty="0">
              <a:solidFill>
                <a:srgbClr val="034EA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682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BE2555-6B5B-4EB2-8436-570066F5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New 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79797-E19A-45A2-8E1C-28DF1ECC1843}"/>
              </a:ext>
            </a:extLst>
          </p:cNvPr>
          <p:cNvSpPr txBox="1"/>
          <p:nvPr/>
        </p:nvSpPr>
        <p:spPr>
          <a:xfrm>
            <a:off x="970722" y="1903615"/>
            <a:ext cx="1035121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rgbClr val="034EA2"/>
                </a:solidFill>
                <a:latin typeface="Arial"/>
              </a:rPr>
              <a:t>Antônio Pereira de Sousa Caldas </a:t>
            </a:r>
            <a:r>
              <a:rPr lang="pt-BR" sz="2000" b="1">
                <a:solidFill>
                  <a:srgbClr val="034EA2"/>
                </a:solidFill>
                <a:latin typeface="Arial"/>
              </a:rPr>
              <a:t>(November 24, 1762 - March 2, 1814)</a:t>
            </a:r>
            <a:r>
              <a:rPr lang="pt-BR" sz="2000">
                <a:solidFill>
                  <a:srgbClr val="034EA2"/>
                </a:solidFill>
                <a:latin typeface="Arial"/>
              </a:rPr>
              <a:t> was a Colonial Brazilian poet, priest and orator, patron of the 34th chair of the Brazilian Academy of Letters.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rgbClr val="034EA2"/>
                </a:solidFill>
                <a:latin typeface="Arial"/>
              </a:rPr>
              <a:t>António Pereira Sousa Caldas </a:t>
            </a:r>
            <a:r>
              <a:rPr lang="pt-BR" sz="2000" b="1">
                <a:solidFill>
                  <a:srgbClr val="034EA2"/>
                </a:solidFill>
                <a:latin typeface="Arial"/>
              </a:rPr>
              <a:t>(Rio de janeiro, - Rio de janeiro,)</a:t>
            </a:r>
            <a:r>
              <a:rPr lang="pt-BR" sz="2000">
                <a:solidFill>
                  <a:srgbClr val="034EA2"/>
                </a:solidFill>
                <a:latin typeface="Arial"/>
              </a:rPr>
              <a:t> foi um sacerdote católico, poeta e orador sacro brasileiro, além de autor de diversas obras líricas de caráter filosófico.</a:t>
            </a:r>
          </a:p>
          <a:p>
            <a:endParaRPr lang="pt-BR" sz="2000">
              <a:solidFill>
                <a:srgbClr val="034EA2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rgbClr val="034EA2"/>
                </a:solidFill>
                <a:latin typeface="Arial"/>
              </a:rPr>
              <a:t>Estácio de Albuquerque Coimbra </a:t>
            </a:r>
            <a:r>
              <a:rPr lang="pt-BR" sz="2000" b="1">
                <a:solidFill>
                  <a:srgbClr val="034EA2"/>
                </a:solidFill>
                <a:latin typeface="Arial"/>
              </a:rPr>
              <a:t>(October 22, 1872 - November 9, 1937)</a:t>
            </a:r>
            <a:r>
              <a:rPr lang="pt-BR" sz="2000">
                <a:solidFill>
                  <a:srgbClr val="034EA2"/>
                </a:solidFill>
                <a:latin typeface="Arial"/>
              </a:rPr>
              <a:t> was a Brazilian lawyer and politician.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rgbClr val="034EA2"/>
                </a:solidFill>
                <a:latin typeface="Arial"/>
              </a:rPr>
              <a:t>Estácio de Albuquerque Coimbra </a:t>
            </a:r>
            <a:r>
              <a:rPr lang="pt-BR" sz="2000" b="1">
                <a:solidFill>
                  <a:srgbClr val="034EA2"/>
                </a:solidFill>
                <a:latin typeface="Arial"/>
              </a:rPr>
              <a:t>(Barreiros, - Rio de janeiro,)</a:t>
            </a:r>
            <a:r>
              <a:rPr lang="pt-BR" sz="2000">
                <a:solidFill>
                  <a:srgbClr val="034EA2"/>
                </a:solidFill>
                <a:latin typeface="Arial"/>
              </a:rPr>
              <a:t> foi um advogado e político brasileiro.</a:t>
            </a:r>
          </a:p>
        </p:txBody>
      </p:sp>
    </p:spTree>
    <p:extLst>
      <p:ext uri="{BB962C8B-B14F-4D97-AF65-F5344CB8AC3E}">
        <p14:creationId xmlns:p14="http://schemas.microsoft.com/office/powerpoint/2010/main" val="288887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2C5BDD4-3741-46C2-845F-91214B63CF39}"/>
              </a:ext>
            </a:extLst>
          </p:cNvPr>
          <p:cNvGrpSpPr/>
          <p:nvPr/>
        </p:nvGrpSpPr>
        <p:grpSpPr>
          <a:xfrm>
            <a:off x="227019" y="2143748"/>
            <a:ext cx="11817938" cy="4259356"/>
            <a:chOff x="227019" y="2143748"/>
            <a:chExt cx="11817938" cy="4259356"/>
          </a:xfrm>
        </p:grpSpPr>
        <p:sp>
          <p:nvSpPr>
            <p:cNvPr id="15" name="Oval 5"/>
            <p:cNvSpPr/>
            <p:nvPr/>
          </p:nvSpPr>
          <p:spPr>
            <a:xfrm>
              <a:off x="227019" y="2143748"/>
              <a:ext cx="11817938" cy="42593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7878B2-974E-420C-91B4-6BEA1C784FDD}"/>
                </a:ext>
              </a:extLst>
            </p:cNvPr>
            <p:cNvGrpSpPr/>
            <p:nvPr/>
          </p:nvGrpSpPr>
          <p:grpSpPr>
            <a:xfrm>
              <a:off x="9339718" y="2904060"/>
              <a:ext cx="2657145" cy="2640537"/>
              <a:chOff x="9339718" y="2904060"/>
              <a:chExt cx="2657145" cy="264053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9743034" y="2904060"/>
                <a:ext cx="1898607" cy="64698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buSzPct val="120000"/>
                </a:pPr>
                <a:r>
                  <a:rPr lang="ro-RO" sz="32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DIGITAL</a:t>
                </a:r>
                <a:endParaRPr lang="en-GB" sz="24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339718" y="3399329"/>
                <a:ext cx="2657145" cy="214526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ct val="120000"/>
                  <a:buFont typeface="Arial" panose="020B0604020202020204" pitchFamily="34" charset="0"/>
                  <a:buChar char="•"/>
                </a:pPr>
                <a:r>
                  <a:rPr lang="hu-HU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Digital </a:t>
                </a:r>
                <a:r>
                  <a:rPr lang="hu-HU" sz="2000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technology</a:t>
                </a:r>
                <a:r>
                  <a:rPr lang="hu-HU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hu-HU" sz="2000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to</a:t>
                </a:r>
                <a:r>
                  <a:rPr lang="hu-HU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b</a:t>
                </a:r>
                <a:r>
                  <a:rPr lang="ro-RO" sz="2000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usinesses</a:t>
                </a:r>
                <a:r>
                  <a:rPr lang="ro-RO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ro-RO" sz="2000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citizens</a:t>
                </a:r>
                <a:r>
                  <a:rPr lang="ro-RO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ro-RO" sz="200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public administrations</a:t>
                </a:r>
                <a:endParaRPr lang="en-IE" sz="200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buSzPct val="120000"/>
                  <a:buFont typeface="Arial" panose="020B0604020202020204" pitchFamily="34" charset="0"/>
                  <a:buChar char="•"/>
                </a:pPr>
                <a:r>
                  <a:rPr lang="en-IE" sz="200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EU technical sovereignty</a:t>
                </a:r>
                <a:endParaRPr lang="ro-RO" sz="2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421" y="1440432"/>
            <a:ext cx="6621359" cy="705853"/>
          </a:xfrm>
        </p:spPr>
        <p:txBody>
          <a:bodyPr>
            <a:normAutofit/>
          </a:bodyPr>
          <a:lstStyle/>
          <a:p>
            <a:r>
              <a:rPr lang="en-GB" dirty="0"/>
              <a:t>A bit of History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013" y="2700118"/>
            <a:ext cx="9134705" cy="3227619"/>
            <a:chOff x="738918" y="1870320"/>
            <a:chExt cx="8764827" cy="4571987"/>
          </a:xfrm>
          <a:solidFill>
            <a:srgbClr val="FED956"/>
          </a:solidFill>
        </p:grpSpPr>
        <p:sp>
          <p:nvSpPr>
            <p:cNvPr id="5" name="Oval 5"/>
            <p:cNvSpPr/>
            <p:nvPr/>
          </p:nvSpPr>
          <p:spPr>
            <a:xfrm>
              <a:off x="738918" y="1870320"/>
              <a:ext cx="8764827" cy="4571987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91729" y="2739488"/>
              <a:ext cx="2926208" cy="2556463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hu-HU" sz="2000" dirty="0" err="1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Translation</a:t>
              </a:r>
              <a:r>
                <a:rPr lang="hu-HU" sz="2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 + </a:t>
              </a:r>
              <a:r>
                <a:rPr lang="hu-HU" sz="2000" dirty="0" err="1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other</a:t>
              </a:r>
              <a:r>
                <a:rPr lang="hu-HU" sz="2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 NLP</a:t>
              </a: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 tools</a:t>
              </a:r>
              <a:endParaRPr lang="hu-HU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ELRC</a:t>
              </a:r>
            </a:p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Supporting funded projects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21066" y="2074307"/>
              <a:ext cx="1724759" cy="715089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buSzPct val="120000"/>
              </a:pP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CEF.AT</a:t>
              </a:r>
              <a:endPara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7019" y="3036604"/>
            <a:ext cx="6000046" cy="2554648"/>
            <a:chOff x="512988" y="1895706"/>
            <a:chExt cx="6088534" cy="3836021"/>
          </a:xfrm>
          <a:solidFill>
            <a:srgbClr val="ADB9C9"/>
          </a:solidFill>
        </p:grpSpPr>
        <p:sp>
          <p:nvSpPr>
            <p:cNvPr id="9" name="Oval 4"/>
            <p:cNvSpPr/>
            <p:nvPr/>
          </p:nvSpPr>
          <p:spPr>
            <a:xfrm>
              <a:off x="512988" y="1895706"/>
              <a:ext cx="6088534" cy="3836021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825" y="2901741"/>
              <a:ext cx="2994406" cy="2198667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IE" sz="200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Launched in </a:t>
              </a:r>
              <a:r>
                <a:rPr lang="hu-HU" sz="200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2017</a:t>
              </a:r>
              <a:endParaRPr lang="en-IE"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hu-HU" sz="200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More </a:t>
              </a:r>
              <a:r>
                <a:rPr lang="hu-HU" sz="2000" dirty="0" err="1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domains</a:t>
              </a:r>
              <a:endParaRPr lang="hu-HU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de-LU" sz="2000" dirty="0" err="1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Neural</a:t>
              </a:r>
              <a:r>
                <a:rPr lang="de-LU" sz="2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 MT </a:t>
              </a:r>
            </a:p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hu-HU" sz="2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O</a:t>
              </a:r>
              <a:r>
                <a:rPr lang="de-LU" sz="2000" dirty="0" err="1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nline</a:t>
              </a:r>
              <a:r>
                <a:rPr lang="de-LU" sz="2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LU" sz="2000" dirty="0" err="1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public</a:t>
              </a:r>
              <a:r>
                <a:rPr lang="de-LU" sz="2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LU" sz="2000" dirty="0" err="1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services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9825" y="1953095"/>
              <a:ext cx="2698595" cy="715089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buSzPct val="120000"/>
              </a:pP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eTranslation</a:t>
              </a:r>
              <a:endPara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5137" y="3428000"/>
            <a:ext cx="2847511" cy="1736646"/>
          </a:xfrm>
          <a:prstGeom prst="roundRect">
            <a:avLst/>
          </a:prstGeom>
          <a:solidFill>
            <a:srgbClr val="333F4F"/>
          </a:solidFill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MT@EC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</a:rPr>
              <a:t>Launched in 2013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</a:rPr>
              <a:t>Legalese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Statistical MT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BE2555-6B5B-4EB2-8436-570066F5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New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295F8-6B08-4BD2-AF03-908A642C2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5217"/>
            <a:ext cx="12192000" cy="569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87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AD055C-26FE-4707-B58C-A3531188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3999" b="1" kern="0">
                <a:solidFill>
                  <a:srgbClr val="0F5494"/>
                </a:solidFill>
                <a:latin typeface="Verdana"/>
              </a:rPr>
              <a:t>Euramis and external 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2B435-6D29-48CE-84D0-F8416A4D9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" b="-589"/>
          <a:stretch/>
        </p:blipFill>
        <p:spPr>
          <a:xfrm>
            <a:off x="0" y="1584000"/>
            <a:ext cx="6228000" cy="462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1F9389-034E-47B3-990C-4ABFD98B85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0" b="1209"/>
          <a:stretch/>
        </p:blipFill>
        <p:spPr>
          <a:xfrm>
            <a:off x="6372000" y="1620000"/>
            <a:ext cx="5832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works less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Non-standard, new or creative text</a:t>
            </a:r>
          </a:p>
          <a:p>
            <a:endParaRPr lang="en-US" dirty="0"/>
          </a:p>
          <a:p>
            <a:r>
              <a:rPr lang="en-US" dirty="0"/>
              <a:t>Single words or expressions, and anything that depends on context</a:t>
            </a:r>
          </a:p>
        </p:txBody>
      </p:sp>
    </p:spTree>
    <p:extLst>
      <p:ext uri="{BB962C8B-B14F-4D97-AF65-F5344CB8AC3E}">
        <p14:creationId xmlns:p14="http://schemas.microsoft.com/office/powerpoint/2010/main" val="4109904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038" y="1276105"/>
            <a:ext cx="10839988" cy="976185"/>
          </a:xfrm>
        </p:spPr>
        <p:txBody>
          <a:bodyPr>
            <a:normAutofit fontScale="90000"/>
          </a:bodyPr>
          <a:lstStyle/>
          <a:p>
            <a:r>
              <a:rPr lang="de-DE" dirty="0"/>
              <a:t>An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fr-FR" dirty="0" err="1"/>
              <a:t>eTranslation</a:t>
            </a:r>
            <a:r>
              <a:rPr lang="fr-FR" dirty="0"/>
              <a:t> on non-standard </a:t>
            </a:r>
            <a:r>
              <a:rPr lang="fr-FR" dirty="0" err="1"/>
              <a:t>text</a:t>
            </a:r>
            <a:br>
              <a:rPr lang="fr-FR" dirty="0"/>
            </a:br>
            <a:endParaRPr lang="en-GB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98555" y="2059542"/>
            <a:ext cx="9251950" cy="379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5873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24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93662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20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381125" indent="-301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8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1793875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8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lvl="1" indent="0">
              <a:buNone/>
            </a:pPr>
            <a:endParaRPr lang="en-GB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30530" y="3167739"/>
            <a:ext cx="4903966" cy="34560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800" dirty="0">
                <a:solidFill>
                  <a:schemeClr val="tx1"/>
                </a:solidFill>
              </a:rPr>
              <a:t> was broken for the duration of the meeting.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6683889" y="3164175"/>
            <a:ext cx="4903223" cy="34560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Le </a:t>
            </a:r>
            <a:r>
              <a:rPr lang="fr-FR" sz="2800" dirty="0">
                <a:solidFill>
                  <a:schemeClr val="accent5">
                    <a:lumMod val="75000"/>
                  </a:schemeClr>
                </a:solidFill>
              </a:rPr>
              <a:t>président</a:t>
            </a:r>
            <a:r>
              <a:rPr lang="fr-FR" sz="2800" dirty="0">
                <a:solidFill>
                  <a:schemeClr val="tx1"/>
                </a:solidFill>
              </a:rPr>
              <a:t> est cassé pour la durée de la réunion.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2190889" y="2906480"/>
            <a:ext cx="1783247" cy="431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8243876" y="2952202"/>
            <a:ext cx="1783247" cy="431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FR</a:t>
            </a:r>
          </a:p>
        </p:txBody>
      </p:sp>
      <p:sp>
        <p:nvSpPr>
          <p:cNvPr id="5" name="Pfeil nach links und rechts 4"/>
          <p:cNvSpPr/>
          <p:nvPr/>
        </p:nvSpPr>
        <p:spPr>
          <a:xfrm>
            <a:off x="5496243" y="4615845"/>
            <a:ext cx="1225899" cy="55265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385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788" y="1172149"/>
            <a:ext cx="9251950" cy="705853"/>
          </a:xfrm>
        </p:spPr>
        <p:txBody>
          <a:bodyPr>
            <a:normAutofit fontScale="90000"/>
          </a:bodyPr>
          <a:lstStyle/>
          <a:p>
            <a:r>
              <a:rPr lang="de-DE" dirty="0"/>
              <a:t>A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eTranslation</a:t>
            </a:r>
            <a:r>
              <a:rPr lang="de-DE" dirty="0"/>
              <a:t> (EU </a:t>
            </a:r>
            <a:r>
              <a:rPr lang="de-DE" dirty="0" err="1"/>
              <a:t>domain</a:t>
            </a:r>
            <a:r>
              <a:rPr lang="de-DE" dirty="0"/>
              <a:t> </a:t>
            </a:r>
            <a:r>
              <a:rPr lang="de-DE" dirty="0" err="1"/>
              <a:t>engine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98555" y="2059542"/>
            <a:ext cx="9251950" cy="379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5873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24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93662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20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381125" indent="-301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8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1793875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8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lvl="1" indent="0">
              <a:buNone/>
            </a:pPr>
            <a:endParaRPr lang="en-GB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30530" y="3167739"/>
            <a:ext cx="4903966" cy="34560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Come gather round people wherever you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roam</a:t>
            </a:r>
            <a:r>
              <a:rPr lang="en-US" sz="2400" dirty="0">
                <a:solidFill>
                  <a:schemeClr val="tx1"/>
                </a:solidFill>
              </a:rPr>
              <a:t>, and admit that the waters around you have grown.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</a:rPr>
              <a:t>The Times They Are A-</a:t>
            </a:r>
            <a:r>
              <a:rPr lang="en-US" sz="2000" i="1" dirty="0" err="1">
                <a:solidFill>
                  <a:schemeClr val="tx1"/>
                </a:solidFill>
              </a:rPr>
              <a:t>Changin</a:t>
            </a:r>
            <a:r>
              <a:rPr lang="en-US" sz="2000" i="1" dirty="0">
                <a:solidFill>
                  <a:schemeClr val="tx1"/>
                </a:solidFill>
              </a:rPr>
              <a:t>’, Bob Dylan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683889" y="3164175"/>
            <a:ext cx="4903223" cy="34560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Venez rassembler des personnes </a:t>
            </a:r>
            <a:r>
              <a:rPr lang="fr-FR" sz="2800" dirty="0">
                <a:solidFill>
                  <a:schemeClr val="accent5">
                    <a:lumMod val="75000"/>
                  </a:schemeClr>
                </a:solidFill>
              </a:rPr>
              <a:t>où que vous utilisez l’itinérance aux tarifs nationaux</a:t>
            </a:r>
            <a:r>
              <a:rPr lang="fr-FR" sz="2800" dirty="0">
                <a:solidFill>
                  <a:schemeClr val="tx1"/>
                </a:solidFill>
              </a:rPr>
              <a:t>, et admettre que les eaux autour de vous ont grandi.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2190889" y="2906480"/>
            <a:ext cx="1783247" cy="431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8243876" y="2952202"/>
            <a:ext cx="1783247" cy="431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FR</a:t>
            </a:r>
          </a:p>
        </p:txBody>
      </p:sp>
      <p:sp>
        <p:nvSpPr>
          <p:cNvPr id="5" name="Pfeil nach links und rechts 4"/>
          <p:cNvSpPr/>
          <p:nvPr/>
        </p:nvSpPr>
        <p:spPr>
          <a:xfrm>
            <a:off x="5496243" y="4615845"/>
            <a:ext cx="1225899" cy="55265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240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426" y="1450007"/>
            <a:ext cx="9929783" cy="673429"/>
          </a:xfrm>
        </p:spPr>
        <p:txBody>
          <a:bodyPr>
            <a:normAutofit fontScale="90000"/>
          </a:bodyPr>
          <a:lstStyle/>
          <a:p>
            <a:r>
              <a:rPr lang="de-DE" dirty="0"/>
              <a:t>A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eTranslation</a:t>
            </a:r>
            <a:r>
              <a:rPr lang="de-DE" dirty="0"/>
              <a:t> (General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domain</a:t>
            </a:r>
            <a:r>
              <a:rPr lang="de-DE" dirty="0"/>
              <a:t> </a:t>
            </a:r>
            <a:r>
              <a:rPr lang="de-DE" dirty="0" err="1"/>
              <a:t>engine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98555" y="2059542"/>
            <a:ext cx="9251950" cy="379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5873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24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93662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20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381125" indent="-301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8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1793875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8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lvl="1" indent="0">
              <a:buNone/>
            </a:pPr>
            <a:endParaRPr lang="en-GB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30530" y="3167739"/>
            <a:ext cx="4903966" cy="34560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Come gather round people wherever you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roam</a:t>
            </a:r>
            <a:r>
              <a:rPr lang="en-US" sz="2400" dirty="0">
                <a:solidFill>
                  <a:schemeClr val="tx1"/>
                </a:solidFill>
              </a:rPr>
              <a:t>, and admit that the waters around you have grown.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</a:rPr>
              <a:t>The Times They Are A-</a:t>
            </a:r>
            <a:r>
              <a:rPr lang="en-US" sz="2000" i="1" dirty="0" err="1">
                <a:solidFill>
                  <a:schemeClr val="tx1"/>
                </a:solidFill>
              </a:rPr>
              <a:t>Changin</a:t>
            </a:r>
            <a:r>
              <a:rPr lang="en-US" sz="2000" i="1" dirty="0">
                <a:solidFill>
                  <a:schemeClr val="tx1"/>
                </a:solidFill>
              </a:rPr>
              <a:t>’, Bob Dylan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683889" y="3164175"/>
            <a:ext cx="4903223" cy="34560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Venez rassembler les gens partout où vous errez, et admettez que les eaux autour de vous ont grandi.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2190889" y="2906480"/>
            <a:ext cx="1783247" cy="431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8243876" y="2952202"/>
            <a:ext cx="1783247" cy="431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FR</a:t>
            </a:r>
          </a:p>
        </p:txBody>
      </p:sp>
      <p:sp>
        <p:nvSpPr>
          <p:cNvPr id="5" name="Pfeil nach links und rechts 4"/>
          <p:cNvSpPr/>
          <p:nvPr/>
        </p:nvSpPr>
        <p:spPr>
          <a:xfrm>
            <a:off x="5496243" y="4615845"/>
            <a:ext cx="1225899" cy="55265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503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ποτέλεσμα εικόνας για good news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2" y="2328994"/>
            <a:ext cx="4038446" cy="226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692" y="1123532"/>
            <a:ext cx="7352340" cy="5151143"/>
          </a:xfrm>
        </p:spPr>
        <p:txBody>
          <a:bodyPr>
            <a:normAutofit lnSpcReduction="10000"/>
          </a:bodyPr>
          <a:lstStyle/>
          <a:p>
            <a:r>
              <a:rPr lang="en-US"/>
              <a:t>Broad </a:t>
            </a:r>
            <a:r>
              <a:rPr lang="en-US" dirty="0"/>
              <a:t>domain coverage (e.g. scientific texts; social media) </a:t>
            </a:r>
          </a:p>
          <a:p>
            <a:endParaRPr lang="en-US" dirty="0"/>
          </a:p>
          <a:p>
            <a:r>
              <a:rPr lang="en-US"/>
              <a:t>Growing </a:t>
            </a:r>
            <a:r>
              <a:rPr lang="en-US" dirty="0"/>
              <a:t>language coverage (non-EU languages of social &amp; economic importance, regional languages) </a:t>
            </a:r>
          </a:p>
          <a:p>
            <a:endParaRPr lang="en-US" dirty="0"/>
          </a:p>
          <a:p>
            <a:r>
              <a:rPr lang="en-US"/>
              <a:t>More language tools</a:t>
            </a:r>
            <a:endParaRPr lang="en-US" dirty="0"/>
          </a:p>
          <a:p>
            <a:pPr lvl="1"/>
            <a:r>
              <a:rPr lang="en-US" dirty="0"/>
              <a:t>speech-to-text </a:t>
            </a:r>
          </a:p>
          <a:p>
            <a:pPr lvl="1"/>
            <a:r>
              <a:rPr lang="en-US" dirty="0"/>
              <a:t>anonymization</a:t>
            </a:r>
          </a:p>
          <a:p>
            <a:pPr lvl="1"/>
            <a:r>
              <a:rPr lang="en-US" dirty="0"/>
              <a:t>named-entity recognition</a:t>
            </a:r>
          </a:p>
          <a:p>
            <a:pPr lvl="1"/>
            <a:r>
              <a:rPr lang="en-US" dirty="0"/>
              <a:t>basic CAT tool</a:t>
            </a:r>
          </a:p>
        </p:txBody>
      </p:sp>
    </p:spTree>
    <p:extLst>
      <p:ext uri="{BB962C8B-B14F-4D97-AF65-F5344CB8AC3E}">
        <p14:creationId xmlns:p14="http://schemas.microsoft.com/office/powerpoint/2010/main" val="1961057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5725" y="6311759"/>
            <a:ext cx="482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https://language-tools.ec.europa.eu/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739" t="13232" r="3068" b="9698"/>
          <a:stretch/>
        </p:blipFill>
        <p:spPr>
          <a:xfrm>
            <a:off x="0" y="917393"/>
            <a:ext cx="11907982" cy="52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03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576" y="504703"/>
            <a:ext cx="361730" cy="300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8FA85-10B6-40BB-BC37-65917497A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928" y="-250371"/>
            <a:ext cx="9646072" cy="718493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89A4611-B557-4947-B64A-A057630C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94" y="1639538"/>
            <a:ext cx="3043619" cy="3187038"/>
          </a:xfrm>
        </p:spPr>
        <p:txBody>
          <a:bodyPr>
            <a:normAutofit/>
          </a:bodyPr>
          <a:lstStyle/>
          <a:p>
            <a:r>
              <a:rPr lang="en-IE"/>
              <a:t>Multilingual Tweet</a:t>
            </a:r>
            <a:br>
              <a:rPr lang="fr-FR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604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B9EDB8-6A04-441C-9953-F1E6874FF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58" y="1521817"/>
            <a:ext cx="11353800" cy="411223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74BA206-93B9-4F01-8EB3-76C6B3765882}"/>
              </a:ext>
            </a:extLst>
          </p:cNvPr>
          <p:cNvGrpSpPr/>
          <p:nvPr/>
        </p:nvGrpSpPr>
        <p:grpSpPr>
          <a:xfrm>
            <a:off x="4252912" y="2703004"/>
            <a:ext cx="3686175" cy="1749856"/>
            <a:chOff x="4252912" y="2703004"/>
            <a:chExt cx="3686175" cy="17498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EEF618F-3429-435F-93B3-AEC62935B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2912" y="2924020"/>
              <a:ext cx="3686175" cy="60007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CD7AE93-04E4-4912-AED3-1AA8DEE9F521}"/>
                </a:ext>
              </a:extLst>
            </p:cNvPr>
            <p:cNvGrpSpPr/>
            <p:nvPr/>
          </p:nvGrpSpPr>
          <p:grpSpPr>
            <a:xfrm>
              <a:off x="4436173" y="2703004"/>
              <a:ext cx="3096369" cy="1749856"/>
              <a:chOff x="4436173" y="2792710"/>
              <a:chExt cx="3096369" cy="174985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48123A-A809-4C62-B2F1-033F5CECC207}"/>
                  </a:ext>
                </a:extLst>
              </p:cNvPr>
              <p:cNvSpPr txBox="1"/>
              <p:nvPr/>
            </p:nvSpPr>
            <p:spPr>
              <a:xfrm>
                <a:off x="4994801" y="2792710"/>
                <a:ext cx="24014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/>
                  <a:t>Sound: MP3</a:t>
                </a:r>
                <a:r>
                  <a:rPr lang="en-GB" sz="2000" b="1" dirty="0"/>
                  <a:t>, WAV,… </a:t>
                </a:r>
                <a:br>
                  <a:rPr lang="en-GB" sz="2000" b="1"/>
                </a:br>
                <a:r>
                  <a:rPr lang="en-GB" sz="2000" b="1"/>
                  <a:t>Video: MP4</a:t>
                </a:r>
                <a:r>
                  <a:rPr lang="en-GB" sz="2000" b="1" dirty="0"/>
                  <a:t>, AVI,…</a:t>
                </a:r>
                <a:endParaRPr lang="lt-LT" sz="2000" b="1" dirty="0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7D4F58C-AACC-402D-99EB-750A04550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6173" y="2990704"/>
                <a:ext cx="3096369" cy="15518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682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662110" y="6020488"/>
            <a:ext cx="10749877" cy="7678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963" tIns="59981" rIns="119963" bIns="59981" anchor="ctr"/>
          <a:lstStyle/>
          <a:p>
            <a:pPr marL="4319" algn="ctr"/>
            <a:r>
              <a:rPr lang="en-US" sz="2666" b="1" spc="-1">
                <a:solidFill>
                  <a:srgbClr val="FFD624"/>
                </a:solidFill>
                <a:uFill>
                  <a:solidFill>
                    <a:srgbClr val="FFFFFF"/>
                  </a:solidFill>
                </a:uFill>
                <a:hlinkClick r:id="rId2"/>
              </a:rPr>
              <a:t>https://webgate.ec.europa.eu/etranslation</a:t>
            </a:r>
            <a:endParaRPr lang="en-IE" sz="2666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43" y="0"/>
            <a:ext cx="11852982" cy="615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59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FD12-8702-4BCF-9A56-2C7EC0F3F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DB21D-B7CC-4286-88A4-65BF9820B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13" y="1552043"/>
            <a:ext cx="11563350" cy="4690236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24BEE42A-8608-4240-8575-DB48C403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119" y="485295"/>
            <a:ext cx="10515600" cy="782357"/>
          </a:xfrm>
        </p:spPr>
        <p:txBody>
          <a:bodyPr/>
          <a:lstStyle/>
          <a:p>
            <a:r>
              <a:rPr lang="en-US"/>
              <a:t>Speech-to-text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520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162458-EAEA-4456-855C-C9054D519D79}"/>
              </a:ext>
            </a:extLst>
          </p:cNvPr>
          <p:cNvGrpSpPr/>
          <p:nvPr/>
        </p:nvGrpSpPr>
        <p:grpSpPr>
          <a:xfrm>
            <a:off x="705293" y="1515139"/>
            <a:ext cx="10944593" cy="5911772"/>
            <a:chOff x="705293" y="1286539"/>
            <a:chExt cx="10944593" cy="59117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C51FBC-3159-4AE2-A44D-C2780750FBB1}"/>
                </a:ext>
              </a:extLst>
            </p:cNvPr>
            <p:cNvSpPr txBox="1"/>
            <p:nvPr/>
          </p:nvSpPr>
          <p:spPr>
            <a:xfrm>
              <a:off x="6259179" y="1842999"/>
              <a:ext cx="5390707" cy="5355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teenage girl who donated her hair to </a:t>
              </a:r>
              <a:r>
                <a:rPr lang="en-US" b="1" dirty="0">
                  <a:solidFill>
                    <a:srgbClr val="FF0000"/>
                  </a:solidFill>
                </a:rPr>
                <a:t>a</a:t>
              </a:r>
              <a:r>
                <a:rPr lang="en-US" b="1" dirty="0"/>
                <a:t> </a:t>
              </a:r>
              <a:r>
                <a:rPr lang="en-US" dirty="0"/>
                <a:t>cancer charity found out</a:t>
              </a:r>
              <a:r>
                <a:rPr lang="en-US" b="1" dirty="0">
                  <a:solidFill>
                    <a:srgbClr val="FF0000"/>
                  </a:solidFill>
                </a:rPr>
                <a:t>.</a:t>
              </a:r>
              <a:r>
                <a:rPr lang="en-US" b="1" dirty="0"/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A</a:t>
              </a:r>
              <a:r>
                <a:rPr lang="en-US" dirty="0"/>
                <a:t> year later she has cancer herself. </a:t>
              </a:r>
              <a:r>
                <a:rPr lang="en-US" b="1" dirty="0">
                  <a:solidFill>
                    <a:srgbClr val="FF0000"/>
                  </a:solidFill>
                </a:rPr>
                <a:t>Kia</a:t>
              </a:r>
              <a:r>
                <a:rPr lang="en-US" dirty="0"/>
                <a:t>, 15 years old girl, </a:t>
              </a:r>
              <a:r>
                <a:rPr lang="en-US" b="1" dirty="0">
                  <a:solidFill>
                    <a:srgbClr val="FF0000"/>
                  </a:solidFill>
                </a:rPr>
                <a:t>said</a:t>
              </a:r>
              <a:r>
                <a:rPr lang="en-US" b="1" dirty="0"/>
                <a:t> </a:t>
              </a:r>
              <a:r>
                <a:rPr lang="en-US" dirty="0"/>
                <a:t>at GCSE exam on the same day she was diagnosed with stage four Hodgkin's lymphoma after discovering a lump in her neck</a:t>
              </a:r>
              <a:r>
                <a:rPr lang="en-US" b="1" dirty="0"/>
                <a:t>.</a:t>
              </a:r>
              <a:r>
                <a:rPr lang="en-US" dirty="0"/>
                <a:t> 12 months after donating her hair to the Little Princess Trust, a charity that provides wigs to children with cancer. Kia from new </a:t>
              </a:r>
              <a:r>
                <a:rPr lang="en-US" dirty="0" err="1"/>
                <a:t>Lubbesthorpe</a:t>
              </a:r>
              <a:r>
                <a:rPr lang="en-US" dirty="0"/>
                <a:t> in </a:t>
              </a:r>
              <a:r>
                <a:rPr lang="en-US" b="1" dirty="0">
                  <a:solidFill>
                    <a:srgbClr val="FF0000"/>
                  </a:solidFill>
                </a:rPr>
                <a:t>life. Chester Shire </a:t>
              </a:r>
              <a:r>
                <a:rPr lang="en-US" dirty="0"/>
                <a:t>received her own wig from the charity following chemotherapy treatment. She's now raising money for them and other cancer charities and has had some famous supporters</a:t>
              </a:r>
              <a:r>
                <a:rPr lang="en-US" dirty="0">
                  <a:solidFill>
                    <a:srgbClr val="FF0000"/>
                  </a:solidFill>
                </a:rPr>
                <a:t>,</a:t>
              </a:r>
              <a:r>
                <a:rPr lang="en-US" dirty="0"/>
                <a:t> Scotland captain and Liverpool </a:t>
              </a:r>
              <a:r>
                <a:rPr lang="en-US" b="1" dirty="0">
                  <a:solidFill>
                    <a:srgbClr val="FF0000"/>
                  </a:solidFill>
                </a:rPr>
                <a:t>left back.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/>
                <a:t>Andy Robertson told Kia in a message. It's so important for you to keep strong and keep fighting. You'll never walk alone.</a:t>
              </a:r>
              <a:endParaRPr lang="lt-LT" dirty="0"/>
            </a:p>
            <a:p>
              <a:endParaRPr lang="lt-LT" dirty="0"/>
            </a:p>
            <a:p>
              <a:endParaRPr lang="en-GB" dirty="0"/>
            </a:p>
            <a:p>
              <a:endParaRPr lang="en-GB" dirty="0"/>
            </a:p>
            <a:p>
              <a:endParaRPr lang="lt-LT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340B13-471E-44FB-8DBD-02C30C60E720}"/>
                </a:ext>
              </a:extLst>
            </p:cNvPr>
            <p:cNvSpPr txBox="1"/>
            <p:nvPr/>
          </p:nvSpPr>
          <p:spPr>
            <a:xfrm>
              <a:off x="705293" y="1842999"/>
              <a:ext cx="5390707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teenage girl who donated her hair to a cancer charity found out 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a </a:t>
              </a:r>
              <a:r>
                <a:rPr lang="en-US" dirty="0"/>
                <a:t>year later she has cancer herself.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Kiya</a:t>
              </a:r>
              <a:r>
                <a:rPr lang="en-US" dirty="0"/>
                <a:t>, 15,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sat</a:t>
              </a:r>
              <a:r>
                <a:rPr lang="en-US" b="1" dirty="0"/>
                <a:t> </a:t>
              </a:r>
              <a:r>
                <a:rPr lang="en-US" dirty="0"/>
                <a:t>a GCSE exam on the same day she was diagnosed with stage four Hodgkin's lymphoma after discovering a lump in her neck. Twelve months after donating her hair to the Little Princess Trust, a charity that provides wigs to children with cancer, Kiya, from New </a:t>
              </a:r>
              <a:r>
                <a:rPr lang="en-US" dirty="0" err="1"/>
                <a:t>Lubbesthorpe</a:t>
              </a:r>
              <a:r>
                <a:rPr lang="en-US" dirty="0"/>
                <a:t> in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Leicestershire</a:t>
              </a:r>
              <a:r>
                <a:rPr lang="en-US" dirty="0"/>
                <a:t>, received her own wig from the charity following chemotherapy treatment.  She's now raising money for them and other cancer charities and has had some famous supporters. Scotland captain and Liverpool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left-back</a:t>
              </a:r>
              <a:r>
                <a:rPr lang="en-US" dirty="0"/>
                <a:t> Andy Robertson told Kiya in a message: "It's so important for you to keep strong and keep fighting. You'll never walk alone.</a:t>
              </a:r>
              <a:endParaRPr lang="lt-LT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CB546E-D736-4F7B-8A38-B919E142790C}"/>
                </a:ext>
              </a:extLst>
            </p:cNvPr>
            <p:cNvSpPr txBox="1"/>
            <p:nvPr/>
          </p:nvSpPr>
          <p:spPr>
            <a:xfrm>
              <a:off x="705293" y="1286539"/>
              <a:ext cx="5390707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BBC ORIGINAL ARTICLE:</a:t>
              </a:r>
              <a:endParaRPr lang="lt-LT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07FCA7-6A26-4B62-82C0-14EAA9AB740D}"/>
                </a:ext>
              </a:extLst>
            </p:cNvPr>
            <p:cNvSpPr txBox="1"/>
            <p:nvPr/>
          </p:nvSpPr>
          <p:spPr>
            <a:xfrm>
              <a:off x="6259179" y="1286539"/>
              <a:ext cx="5390707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CEF </a:t>
              </a:r>
              <a:r>
                <a:rPr lang="en-GB" b="1" dirty="0" err="1"/>
                <a:t>eTranslation</a:t>
              </a:r>
              <a:r>
                <a:rPr lang="en-GB" b="1" dirty="0"/>
                <a:t> platform TRANSCRIPTION:</a:t>
              </a:r>
              <a:endParaRPr lang="lt-LT" b="1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A389B3-DA9A-4F0F-992A-0648BB21E81F}"/>
              </a:ext>
            </a:extLst>
          </p:cNvPr>
          <p:cNvCxnSpPr>
            <a:cxnSpLocks/>
          </p:cNvCxnSpPr>
          <p:nvPr/>
        </p:nvCxnSpPr>
        <p:spPr>
          <a:xfrm>
            <a:off x="705293" y="2673927"/>
            <a:ext cx="34765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E32E6B-D810-48D6-A7C2-52714CEF6144}"/>
              </a:ext>
            </a:extLst>
          </p:cNvPr>
          <p:cNvCxnSpPr/>
          <p:nvPr/>
        </p:nvCxnSpPr>
        <p:spPr>
          <a:xfrm>
            <a:off x="2369127" y="4087091"/>
            <a:ext cx="128847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894317-D1B1-4026-BCF9-07EA0D25B08B}"/>
              </a:ext>
            </a:extLst>
          </p:cNvPr>
          <p:cNvCxnSpPr>
            <a:cxnSpLocks/>
          </p:cNvCxnSpPr>
          <p:nvPr/>
        </p:nvCxnSpPr>
        <p:spPr>
          <a:xfrm>
            <a:off x="3657600" y="5167745"/>
            <a:ext cx="94210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DB7BBB-214D-40FE-89DF-B32F08955A7E}"/>
              </a:ext>
            </a:extLst>
          </p:cNvPr>
          <p:cNvCxnSpPr>
            <a:cxnSpLocks/>
          </p:cNvCxnSpPr>
          <p:nvPr/>
        </p:nvCxnSpPr>
        <p:spPr>
          <a:xfrm>
            <a:off x="857693" y="2826327"/>
            <a:ext cx="34765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02BE84-137C-407D-A1DD-57A8DE6EFEAC}"/>
              </a:ext>
            </a:extLst>
          </p:cNvPr>
          <p:cNvCxnSpPr>
            <a:cxnSpLocks/>
          </p:cNvCxnSpPr>
          <p:nvPr/>
        </p:nvCxnSpPr>
        <p:spPr>
          <a:xfrm>
            <a:off x="5000202" y="2424546"/>
            <a:ext cx="4307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7383E9-D5BF-471E-AA6C-8B6349AA14BD}"/>
              </a:ext>
            </a:extLst>
          </p:cNvPr>
          <p:cNvCxnSpPr>
            <a:cxnSpLocks/>
          </p:cNvCxnSpPr>
          <p:nvPr/>
        </p:nvCxnSpPr>
        <p:spPr>
          <a:xfrm>
            <a:off x="6180454" y="1842999"/>
            <a:ext cx="0" cy="4247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>
            <a:extLst>
              <a:ext uri="{FF2B5EF4-FFF2-40B4-BE49-F238E27FC236}">
                <a16:creationId xmlns:a16="http://schemas.microsoft.com/office/drawing/2014/main" id="{20B73601-EDBF-4F2F-AF56-2D76DDEB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119" y="485295"/>
            <a:ext cx="10515600" cy="782357"/>
          </a:xfrm>
        </p:spPr>
        <p:txBody>
          <a:bodyPr/>
          <a:lstStyle/>
          <a:p>
            <a:r>
              <a:rPr lang="en-US"/>
              <a:t>Speech-to-text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864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910468" y="4499074"/>
            <a:ext cx="21691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/>
              <a:t>Anonymisation by Replacement</a:t>
            </a:r>
            <a:endParaRPr lang="en-IE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195156" y="4516244"/>
            <a:ext cx="2438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/>
              <a:t>Anonymisation by Obfuscation (****)</a:t>
            </a:r>
            <a:endParaRPr lang="en-IE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475" y="4531361"/>
            <a:ext cx="187115" cy="207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247" y="4520210"/>
            <a:ext cx="198815" cy="220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D463AF-0CE9-4158-A38B-547C724F7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650" y="1301313"/>
            <a:ext cx="8584445" cy="4779705"/>
          </a:xfrm>
          <a:prstGeom prst="rect">
            <a:avLst/>
          </a:prstGeom>
          <a:ln>
            <a:solidFill>
              <a:srgbClr val="0356B1"/>
            </a:solidFill>
          </a:ln>
        </p:spPr>
      </p:pic>
    </p:spTree>
    <p:extLst>
      <p:ext uri="{BB962C8B-B14F-4D97-AF65-F5344CB8AC3E}">
        <p14:creationId xmlns:p14="http://schemas.microsoft.com/office/powerpoint/2010/main" val="2435271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2EA00E-D26F-4392-81E8-4FB1A6D2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12" y="1288863"/>
            <a:ext cx="9241576" cy="532228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9BD374-C3A3-4B07-B739-B3599B510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286" y="6030738"/>
            <a:ext cx="4158342" cy="515043"/>
          </a:xfrm>
        </p:spPr>
        <p:txBody>
          <a:bodyPr/>
          <a:lstStyle/>
          <a:p>
            <a:pPr marL="0" indent="0">
              <a:buNone/>
            </a:pPr>
            <a:r>
              <a:rPr lang="en-IE">
                <a:hlinkClick r:id="rId3"/>
              </a:rPr>
              <a:t>https://mapa-project.eu/</a:t>
            </a:r>
            <a:r>
              <a:rPr lang="en-IE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B6F15-7326-4F2D-8BF9-BFD6690D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0F29D-5C43-439F-812B-F80914A2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A CEF-funded tool</a:t>
            </a:r>
          </a:p>
        </p:txBody>
      </p:sp>
    </p:spTree>
    <p:extLst>
      <p:ext uri="{BB962C8B-B14F-4D97-AF65-F5344CB8AC3E}">
        <p14:creationId xmlns:p14="http://schemas.microsoft.com/office/powerpoint/2010/main" val="1093459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B4D8C8-2E29-4D0C-ABC2-1A6D55A45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6553"/>
            <a:ext cx="10905699" cy="3881904"/>
          </a:xfrm>
        </p:spPr>
        <p:txBody>
          <a:bodyPr/>
          <a:lstStyle/>
          <a:p>
            <a:pPr marL="922337" lvl="3" indent="-285750">
              <a:spcAft>
                <a:spcPct val="0"/>
              </a:spcAft>
            </a:pPr>
            <a:r>
              <a:rPr lang="en-IE" sz="2400" dirty="0"/>
              <a:t>Dates</a:t>
            </a:r>
          </a:p>
          <a:p>
            <a:pPr marL="922337" lvl="3" indent="-285750">
              <a:spcAft>
                <a:spcPct val="0"/>
              </a:spcAft>
            </a:pPr>
            <a:r>
              <a:rPr lang="en-IE" sz="2400" dirty="0"/>
              <a:t>Times </a:t>
            </a:r>
          </a:p>
          <a:p>
            <a:pPr marL="922337" lvl="3" indent="-285750">
              <a:spcAft>
                <a:spcPct val="0"/>
              </a:spcAft>
            </a:pPr>
            <a:r>
              <a:rPr lang="en-IE" sz="2400" dirty="0"/>
              <a:t>People </a:t>
            </a:r>
          </a:p>
          <a:p>
            <a:pPr marL="922337" lvl="3" indent="-285750">
              <a:spcAft>
                <a:spcPct val="0"/>
              </a:spcAft>
            </a:pPr>
            <a:r>
              <a:rPr lang="en-IE" sz="2400" dirty="0"/>
              <a:t>Addresses </a:t>
            </a:r>
          </a:p>
          <a:p>
            <a:pPr marL="922337" lvl="3" indent="-285750">
              <a:spcAft>
                <a:spcPct val="0"/>
              </a:spcAft>
            </a:pPr>
            <a:r>
              <a:rPr lang="en-IE" sz="2400" dirty="0"/>
              <a:t>Organisations </a:t>
            </a:r>
          </a:p>
          <a:p>
            <a:pPr marL="922337" lvl="3" indent="-285750">
              <a:spcAft>
                <a:spcPct val="0"/>
              </a:spcAft>
            </a:pPr>
            <a:r>
              <a:rPr lang="en-IE" sz="2400" dirty="0"/>
              <a:t>Amounts</a:t>
            </a:r>
          </a:p>
          <a:p>
            <a:pPr marL="922337" lvl="3" indent="-285750">
              <a:spcAft>
                <a:spcPct val="0"/>
              </a:spcAft>
            </a:pPr>
            <a:r>
              <a:rPr lang="en-IE" sz="2400" dirty="0"/>
              <a:t>Vehicles </a:t>
            </a:r>
          </a:p>
          <a:p>
            <a:pPr marL="922337" lvl="3" indent="-285750">
              <a:spcAft>
                <a:spcPct val="0"/>
              </a:spcAft>
            </a:pPr>
            <a:r>
              <a:rPr lang="en-IE" sz="2400" dirty="0"/>
              <a:t>Emails</a:t>
            </a:r>
          </a:p>
          <a:p>
            <a:pPr marL="922337" lvl="3" indent="-285750">
              <a:spcAft>
                <a:spcPct val="0"/>
              </a:spcAft>
            </a:pPr>
            <a:r>
              <a:rPr lang="en-IE" sz="2400" dirty="0"/>
              <a:t>URLs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0CB3A6-C9C0-4945-8ADB-38D1A158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Entities for Anonymisation</a:t>
            </a:r>
          </a:p>
        </p:txBody>
      </p:sp>
    </p:spTree>
    <p:extLst>
      <p:ext uri="{BB962C8B-B14F-4D97-AF65-F5344CB8AC3E}">
        <p14:creationId xmlns:p14="http://schemas.microsoft.com/office/powerpoint/2010/main" val="2557511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3082599"/>
            <a:ext cx="10905699" cy="478971"/>
          </a:xfrm>
        </p:spPr>
        <p:txBody>
          <a:bodyPr/>
          <a:lstStyle/>
          <a:p>
            <a:pPr marL="179388" lvl="1" indent="-179388">
              <a:spcAft>
                <a:spcPct val="0"/>
              </a:spcAft>
            </a:pPr>
            <a:r>
              <a:rPr lang="en-US" sz="2400"/>
              <a:t>Obfuscation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Anonymisation</a:t>
            </a:r>
            <a:r>
              <a:rPr lang="en-US" dirty="0"/>
              <a:t> methods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69197A-ED5F-497A-B981-8FA16199A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27" y="3682406"/>
            <a:ext cx="10673071" cy="712304"/>
          </a:xfrm>
          <a:prstGeom prst="rect">
            <a:avLst/>
          </a:prstGeom>
          <a:ln>
            <a:solidFill>
              <a:srgbClr val="0356B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7EADC8C-9412-4DFD-B9A0-BE74D4DC0A63}"/>
              </a:ext>
            </a:extLst>
          </p:cNvPr>
          <p:cNvGrpSpPr/>
          <p:nvPr/>
        </p:nvGrpSpPr>
        <p:grpSpPr>
          <a:xfrm>
            <a:off x="838199" y="4710063"/>
            <a:ext cx="10905699" cy="1488862"/>
            <a:chOff x="838199" y="4710063"/>
            <a:chExt cx="10905699" cy="14888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E497B3-5F19-4874-98EC-1E6F58B64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2038" y="5320964"/>
              <a:ext cx="10681860" cy="87796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" name="Content Placeholder 1">
              <a:extLst>
                <a:ext uri="{FF2B5EF4-FFF2-40B4-BE49-F238E27FC236}">
                  <a16:creationId xmlns:a16="http://schemas.microsoft.com/office/drawing/2014/main" id="{109F2519-6727-40A1-B408-A591D493B98A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4710063"/>
              <a:ext cx="10905699" cy="4789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Arial"/>
                <a:buChar char="•"/>
                <a:defRPr sz="2800" kern="1200">
                  <a:solidFill>
                    <a:srgbClr val="17375E"/>
                  </a:solidFill>
                  <a:latin typeface="+mn-lt"/>
                  <a:ea typeface="+mn-ea"/>
                  <a:cs typeface="+mn-cs"/>
                </a:defRPr>
              </a:lvl1pPr>
              <a:lvl2pPr marL="587375" indent="-2222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Font typeface="Arial"/>
                <a:buChar char="•"/>
                <a:tabLst/>
                <a:defRPr sz="2400" kern="1200">
                  <a:solidFill>
                    <a:srgbClr val="17375E"/>
                  </a:solidFill>
                  <a:latin typeface="+mn-lt"/>
                  <a:ea typeface="+mn-ea"/>
                  <a:cs typeface="+mn-cs"/>
                </a:defRPr>
              </a:lvl2pPr>
              <a:lvl3pPr marL="936625" indent="-2222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Font typeface="Arial"/>
                <a:buChar char="•"/>
                <a:tabLst/>
                <a:defRPr sz="2000" kern="1200">
                  <a:solidFill>
                    <a:srgbClr val="17375E"/>
                  </a:solidFill>
                  <a:latin typeface="+mn-lt"/>
                  <a:ea typeface="+mn-ea"/>
                  <a:cs typeface="+mn-cs"/>
                </a:defRPr>
              </a:lvl3pPr>
              <a:lvl4pPr marL="1381125" indent="-3016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Font typeface="Arial"/>
                <a:buChar char="•"/>
                <a:tabLst/>
                <a:defRPr sz="1800" kern="1200">
                  <a:solidFill>
                    <a:srgbClr val="17375E"/>
                  </a:solidFill>
                  <a:latin typeface="+mn-lt"/>
                  <a:ea typeface="+mn-ea"/>
                  <a:cs typeface="+mn-cs"/>
                </a:defRPr>
              </a:lvl4pPr>
              <a:lvl5pPr marL="1793875" indent="-3175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Font typeface="Arial"/>
                <a:buChar char="•"/>
                <a:tabLst/>
                <a:defRPr sz="1800" kern="1200">
                  <a:solidFill>
                    <a:srgbClr val="17375E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8" lvl="1" indent="-179388">
                <a:spcAft>
                  <a:spcPct val="0"/>
                </a:spcAft>
              </a:pPr>
              <a:r>
                <a:rPr lang="en-US"/>
                <a:t>Replacement</a:t>
              </a:r>
              <a:endParaRPr lang="en-US">
                <a:solidFill>
                  <a:schemeClr val="tx2"/>
                </a:solidFill>
              </a:endParaRPr>
            </a:p>
            <a:p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A593BA-CE82-471D-897A-04EA50F2B213}"/>
              </a:ext>
            </a:extLst>
          </p:cNvPr>
          <p:cNvGrpSpPr/>
          <p:nvPr/>
        </p:nvGrpSpPr>
        <p:grpSpPr>
          <a:xfrm>
            <a:off x="838199" y="1587904"/>
            <a:ext cx="10905699" cy="1373859"/>
            <a:chOff x="838199" y="1587904"/>
            <a:chExt cx="10905699" cy="13738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F2729E-D666-4362-A398-EBDDB7D0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2038" y="2168253"/>
              <a:ext cx="10681860" cy="793510"/>
            </a:xfrm>
            <a:prstGeom prst="rect">
              <a:avLst/>
            </a:prstGeom>
            <a:ln>
              <a:solidFill>
                <a:srgbClr val="0356B1"/>
              </a:solidFill>
            </a:ln>
          </p:spPr>
        </p:pic>
        <p:sp>
          <p:nvSpPr>
            <p:cNvPr id="8" name="Content Placeholder 1">
              <a:extLst>
                <a:ext uri="{FF2B5EF4-FFF2-40B4-BE49-F238E27FC236}">
                  <a16:creationId xmlns:a16="http://schemas.microsoft.com/office/drawing/2014/main" id="{18A0CF83-9EED-489C-9BA8-E6D1D7331CB9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1587904"/>
              <a:ext cx="10905699" cy="4789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Arial"/>
                <a:buChar char="•"/>
                <a:defRPr sz="2800" kern="1200">
                  <a:solidFill>
                    <a:srgbClr val="17375E"/>
                  </a:solidFill>
                  <a:latin typeface="+mn-lt"/>
                  <a:ea typeface="+mn-ea"/>
                  <a:cs typeface="+mn-cs"/>
                </a:defRPr>
              </a:lvl1pPr>
              <a:lvl2pPr marL="587375" indent="-2222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Font typeface="Arial"/>
                <a:buChar char="•"/>
                <a:tabLst/>
                <a:defRPr sz="2400" kern="1200">
                  <a:solidFill>
                    <a:srgbClr val="17375E"/>
                  </a:solidFill>
                  <a:latin typeface="+mn-lt"/>
                  <a:ea typeface="+mn-ea"/>
                  <a:cs typeface="+mn-cs"/>
                </a:defRPr>
              </a:lvl2pPr>
              <a:lvl3pPr marL="936625" indent="-2222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Font typeface="Arial"/>
                <a:buChar char="•"/>
                <a:tabLst/>
                <a:defRPr sz="2000" kern="1200">
                  <a:solidFill>
                    <a:srgbClr val="17375E"/>
                  </a:solidFill>
                  <a:latin typeface="+mn-lt"/>
                  <a:ea typeface="+mn-ea"/>
                  <a:cs typeface="+mn-cs"/>
                </a:defRPr>
              </a:lvl3pPr>
              <a:lvl4pPr marL="1381125" indent="-3016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Font typeface="Arial"/>
                <a:buChar char="•"/>
                <a:tabLst/>
                <a:defRPr sz="1800" kern="1200">
                  <a:solidFill>
                    <a:srgbClr val="17375E"/>
                  </a:solidFill>
                  <a:latin typeface="+mn-lt"/>
                  <a:ea typeface="+mn-ea"/>
                  <a:cs typeface="+mn-cs"/>
                </a:defRPr>
              </a:lvl4pPr>
              <a:lvl5pPr marL="1793875" indent="-3175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Font typeface="Arial"/>
                <a:buChar char="•"/>
                <a:tabLst/>
                <a:defRPr sz="1800" kern="1200">
                  <a:solidFill>
                    <a:srgbClr val="17375E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8" lvl="1" indent="-179388">
                <a:spcAft>
                  <a:spcPct val="0"/>
                </a:spcAft>
              </a:pPr>
              <a:r>
                <a:rPr lang="en-US"/>
                <a:t>Original text containing personal data</a:t>
              </a:r>
              <a:endParaRPr lang="en-US">
                <a:solidFill>
                  <a:schemeClr val="tx2"/>
                </a:solidFill>
              </a:endParaRP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970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664192" y="2289912"/>
            <a:ext cx="2316396" cy="2151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2050"/>
          <p:cNvSpPr/>
          <p:nvPr/>
        </p:nvSpPr>
        <p:spPr>
          <a:xfrm>
            <a:off x="7392913" y="1979506"/>
            <a:ext cx="4244905" cy="3610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B546E-D736-4F7B-8A38-B919E142790C}"/>
              </a:ext>
            </a:extLst>
          </p:cNvPr>
          <p:cNvSpPr txBox="1"/>
          <p:nvPr/>
        </p:nvSpPr>
        <p:spPr>
          <a:xfrm>
            <a:off x="1868426" y="4666632"/>
            <a:ext cx="190792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GB" b="1" dirty="0"/>
              <a:t>INPUT:</a:t>
            </a:r>
            <a:br>
              <a:rPr lang="en-GB" b="1" dirty="0"/>
            </a:br>
            <a:r>
              <a:rPr lang="en-GB" b="1" dirty="0"/>
              <a:t>Source document</a:t>
            </a:r>
            <a:br>
              <a:rPr lang="en-GB" b="1" dirty="0"/>
            </a:br>
            <a:r>
              <a:rPr lang="en-GB" b="1" dirty="0"/>
              <a:t>(22 EU languages)</a:t>
            </a:r>
            <a:endParaRPr lang="lt-LT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40B13-471E-44FB-8DBD-02C30C60E720}"/>
              </a:ext>
            </a:extLst>
          </p:cNvPr>
          <p:cNvSpPr txBox="1"/>
          <p:nvPr/>
        </p:nvSpPr>
        <p:spPr>
          <a:xfrm>
            <a:off x="7610256" y="2835725"/>
            <a:ext cx="539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/>
              <a:t>C</a:t>
            </a:r>
            <a:r>
              <a:rPr lang="en-US" sz="2000" b="1" dirty="0" err="1"/>
              <a:t>ooperation</a:t>
            </a:r>
            <a:r>
              <a:rPr lang="en-US" sz="2000" b="1" dirty="0"/>
              <a:t> policy </a:t>
            </a:r>
            <a:r>
              <a:rPr lang="en-US" sz="2000" dirty="0"/>
              <a:t>(0.11468)</a:t>
            </a:r>
          </a:p>
        </p:txBody>
      </p:sp>
      <p:pic>
        <p:nvPicPr>
          <p:cNvPr id="2050" name="Picture 2" descr="Document Icons - Download Free Vector Icons | Noun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02" y="23386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194595" y="2565070"/>
            <a:ext cx="2973417" cy="357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261262" y="3055637"/>
            <a:ext cx="2906750" cy="1605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29802" y="3463246"/>
            <a:ext cx="2893518" cy="1999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61262" y="3723903"/>
            <a:ext cx="2906750" cy="6323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80812" y="4040061"/>
            <a:ext cx="2887200" cy="10419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D340B13-471E-44FB-8DBD-02C30C60E720}"/>
              </a:ext>
            </a:extLst>
          </p:cNvPr>
          <p:cNvSpPr txBox="1"/>
          <p:nvPr/>
        </p:nvSpPr>
        <p:spPr>
          <a:xfrm>
            <a:off x="7610257" y="2289912"/>
            <a:ext cx="539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/>
              <a:t>Zoo</a:t>
            </a:r>
            <a:r>
              <a:rPr lang="en-IE" sz="2000" dirty="0"/>
              <a:t> (</a:t>
            </a:r>
            <a:r>
              <a:rPr lang="en-US" sz="2000" dirty="0"/>
              <a:t>0.12998)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340B13-471E-44FB-8DBD-02C30C60E720}"/>
              </a:ext>
            </a:extLst>
          </p:cNvPr>
          <p:cNvSpPr txBox="1"/>
          <p:nvPr/>
        </p:nvSpPr>
        <p:spPr>
          <a:xfrm>
            <a:off x="7610255" y="3482498"/>
            <a:ext cx="539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Environmental protection </a:t>
            </a:r>
            <a:r>
              <a:rPr lang="en-US" sz="2000" dirty="0"/>
              <a:t>(0.11241)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340B13-471E-44FB-8DBD-02C30C60E720}"/>
              </a:ext>
            </a:extLst>
          </p:cNvPr>
          <p:cNvSpPr txBox="1"/>
          <p:nvPr/>
        </p:nvSpPr>
        <p:spPr>
          <a:xfrm>
            <a:off x="7610255" y="4155136"/>
            <a:ext cx="539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Community </a:t>
            </a:r>
            <a:r>
              <a:rPr lang="en-US" sz="2000" b="1" dirty="0" err="1"/>
              <a:t>programme</a:t>
            </a:r>
            <a:r>
              <a:rPr lang="en-US" sz="2000" dirty="0"/>
              <a:t> (0.11026)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340B13-471E-44FB-8DBD-02C30C60E720}"/>
              </a:ext>
            </a:extLst>
          </p:cNvPr>
          <p:cNvSpPr txBox="1"/>
          <p:nvPr/>
        </p:nvSpPr>
        <p:spPr>
          <a:xfrm>
            <a:off x="7597147" y="4861500"/>
            <a:ext cx="539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Protection of animal life </a:t>
            </a:r>
            <a:r>
              <a:rPr lang="en-US" sz="2000" dirty="0"/>
              <a:t>(0.09938)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DFA33735-2E0E-4A15-944E-41E6D92D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en-US"/>
              <a:t>Document Categorization (Eurovoc)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088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How to register?</a:t>
            </a:r>
          </a:p>
        </p:txBody>
      </p:sp>
    </p:spTree>
    <p:extLst>
      <p:ext uri="{BB962C8B-B14F-4D97-AF65-F5344CB8AC3E}">
        <p14:creationId xmlns:p14="http://schemas.microsoft.com/office/powerpoint/2010/main" val="3311053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45" y="0"/>
            <a:ext cx="11245174" cy="68298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2862" y="1422400"/>
            <a:ext cx="8458199" cy="5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692" y="2054670"/>
            <a:ext cx="7352340" cy="2590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Eligible individual users</a:t>
            </a:r>
          </a:p>
          <a:p>
            <a:pPr lvl="1"/>
            <a:r>
              <a:rPr lang="en-US" dirty="0">
                <a:ea typeface="+mn-lt"/>
                <a:cs typeface="+mn-lt"/>
              </a:rPr>
              <a:t>Public Administrations</a:t>
            </a:r>
          </a:p>
          <a:p>
            <a:pPr lvl="1"/>
            <a:r>
              <a:rPr lang="en-US" dirty="0">
                <a:ea typeface="+mn-lt"/>
                <a:cs typeface="+mn-lt"/>
              </a:rPr>
              <a:t>Universities</a:t>
            </a:r>
          </a:p>
          <a:p>
            <a:pPr lvl="1"/>
            <a:r>
              <a:rPr lang="en-US" dirty="0">
                <a:ea typeface="+mn-lt"/>
                <a:cs typeface="+mn-lt"/>
              </a:rPr>
              <a:t>CEF-funded projects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SMEs (upon validation)</a:t>
            </a:r>
          </a:p>
          <a:p>
            <a:pPr lvl="1"/>
            <a:r>
              <a:rPr lang="en-US">
                <a:ea typeface="+mn-lt"/>
                <a:cs typeface="+mn-lt"/>
              </a:rPr>
              <a:t>NGOs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22" y="2054670"/>
            <a:ext cx="2490221" cy="26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1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Who’s it for?</a:t>
            </a:r>
          </a:p>
        </p:txBody>
      </p:sp>
    </p:spTree>
    <p:extLst>
      <p:ext uri="{BB962C8B-B14F-4D97-AF65-F5344CB8AC3E}">
        <p14:creationId xmlns:p14="http://schemas.microsoft.com/office/powerpoint/2010/main" val="3902712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Give it a try!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cap="small" dirty="0">
                <a:ea typeface="+mn-lt"/>
                <a:cs typeface="+mn-lt"/>
                <a:hlinkClick r:id="rId3"/>
              </a:rPr>
              <a:t>https://webgate.ec.europa.eu/etranslation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5624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62148" y="839491"/>
            <a:ext cx="8267701" cy="1598909"/>
          </a:xfrm>
        </p:spPr>
        <p:txBody>
          <a:bodyPr/>
          <a:lstStyle/>
          <a:p>
            <a:r>
              <a:rPr lang="en-US" sz="4400"/>
              <a:t>Dziękuję!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5" name="Untertitel 1"/>
          <p:cNvSpPr txBox="1">
            <a:spLocks/>
          </p:cNvSpPr>
          <p:nvPr/>
        </p:nvSpPr>
        <p:spPr>
          <a:xfrm>
            <a:off x="2090054" y="2316631"/>
            <a:ext cx="8011888" cy="28061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2400" dirty="0"/>
          </a:p>
          <a:p>
            <a:pPr marL="0" indent="0" algn="ctr">
              <a:buNone/>
            </a:pPr>
            <a:endParaRPr lang="de-DE" sz="2400" dirty="0"/>
          </a:p>
          <a:p>
            <a:pPr marL="0" indent="0" algn="ctr">
              <a:buNone/>
            </a:pPr>
            <a:r>
              <a:rPr lang="de-DE" sz="2400">
                <a:solidFill>
                  <a:schemeClr val="accent1">
                    <a:lumMod val="50000"/>
                  </a:schemeClr>
                </a:solidFill>
              </a:rPr>
              <a:t>DGT-ETRANSLATION-ADVISORY@ec.europa.eu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2824"/>
          <a:stretch/>
        </p:blipFill>
        <p:spPr>
          <a:xfrm>
            <a:off x="0" y="5000980"/>
            <a:ext cx="12192000" cy="18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2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system – two audiences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03305"/>
              </p:ext>
            </p:extLst>
          </p:nvPr>
        </p:nvGraphicFramePr>
        <p:xfrm>
          <a:off x="407988" y="2397125"/>
          <a:ext cx="11376025" cy="377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036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876" y="1800000"/>
            <a:ext cx="6907213" cy="5647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n w="0"/>
                <a:solidFill>
                  <a:srgbClr val="333F4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a SME. Is </a:t>
            </a:r>
            <a:r>
              <a:rPr lang="en-US" dirty="0" err="1">
                <a:ln w="0"/>
                <a:solidFill>
                  <a:srgbClr val="333F4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eTranslation</a:t>
            </a:r>
            <a:r>
              <a:rPr lang="en-US" dirty="0">
                <a:ln w="0"/>
                <a:solidFill>
                  <a:srgbClr val="333F4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for me?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7724" y="2574388"/>
            <a:ext cx="1428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33F4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YES!</a:t>
            </a:r>
          </a:p>
        </p:txBody>
      </p:sp>
      <p:pic>
        <p:nvPicPr>
          <p:cNvPr id="1026" name="Picture 2" descr="welcome street sign, Welcome, Street Sign, sign, street, typography, road Sign, no People, text, hangi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2332" r="31836" b="6041"/>
          <a:stretch/>
        </p:blipFill>
        <p:spPr bwMode="auto">
          <a:xfrm>
            <a:off x="879732" y="1659788"/>
            <a:ext cx="3293572" cy="3872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76515" y="3626666"/>
            <a:ext cx="7296549" cy="83099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2400" dirty="0" err="1">
                <a:ln w="0"/>
                <a:solidFill>
                  <a:srgbClr val="333F4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eTranslation</a:t>
            </a:r>
            <a:r>
              <a:rPr lang="en-US" sz="2400" dirty="0">
                <a:ln w="0"/>
                <a:solidFill>
                  <a:srgbClr val="333F4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is open to European SMEs since March 2020</a:t>
            </a:r>
          </a:p>
          <a:p>
            <a:r>
              <a:rPr lang="en-US" sz="2400" dirty="0">
                <a:ln w="0"/>
                <a:solidFill>
                  <a:srgbClr val="333F4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/>
              </a:rPr>
              <a:t>Specific conditions and limitations </a:t>
            </a:r>
            <a:r>
              <a:rPr lang="en-US" sz="2400">
                <a:ln w="0"/>
                <a:solidFill>
                  <a:srgbClr val="333F4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/>
              </a:rPr>
              <a:t>apply.</a:t>
            </a:r>
            <a:endParaRPr lang="en-US" sz="2400" dirty="0">
              <a:ln w="0"/>
              <a:solidFill>
                <a:srgbClr val="333F4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15CCC2-77B8-4AAA-8BC9-D40EC9D29704}"/>
              </a:ext>
            </a:extLst>
          </p:cNvPr>
          <p:cNvSpPr txBox="1">
            <a:spLocks/>
          </p:cNvSpPr>
          <p:nvPr/>
        </p:nvSpPr>
        <p:spPr>
          <a:xfrm>
            <a:off x="4789476" y="4967521"/>
            <a:ext cx="6907213" cy="564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5873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24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93662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20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381125" indent="-301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8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1793875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8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>
                <a:ln w="0"/>
                <a:solidFill>
                  <a:srgbClr val="333F4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European NGOs too!</a:t>
            </a:r>
            <a:endParaRPr lang="en-US" dirty="0">
              <a:ln w="0"/>
              <a:solidFill>
                <a:srgbClr val="333F4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37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What Can I do with </a:t>
            </a:r>
            <a:r>
              <a:rPr lang="en-GB" sz="5400" dirty="0" err="1"/>
              <a:t>eTranslation</a:t>
            </a:r>
            <a:r>
              <a:rPr lang="en-GB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45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system – two Use Scenarios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301214"/>
              </p:ext>
            </p:extLst>
          </p:nvPr>
        </p:nvGraphicFramePr>
        <p:xfrm>
          <a:off x="407988" y="2397125"/>
          <a:ext cx="11376025" cy="377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77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5" y="2962"/>
            <a:ext cx="11595452" cy="6789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5" y="1604798"/>
            <a:ext cx="1384300" cy="1460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19404" y="1575713"/>
            <a:ext cx="10392209" cy="4925628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IE" sz="2400" dirty="0">
                <a:solidFill>
                  <a:srgbClr val="FFFFFF"/>
                </a:solidFill>
                <a:latin typeface="Verdana"/>
              </a:rPr>
              <a:t>Supported formats:</a:t>
            </a:r>
          </a:p>
          <a:p>
            <a:pPr defTabSz="609585"/>
            <a:endParaRPr lang="en-IE" sz="2400" dirty="0">
              <a:solidFill>
                <a:srgbClr val="FFFFFF"/>
              </a:solidFill>
              <a:latin typeface="Verdana"/>
            </a:endParaRPr>
          </a:p>
          <a:p>
            <a:pPr defTabSz="609585"/>
            <a:endParaRPr lang="en-IE" sz="2400" dirty="0">
              <a:solidFill>
                <a:srgbClr val="FFFFFF"/>
              </a:solidFill>
              <a:latin typeface="Verdana"/>
            </a:endParaRPr>
          </a:p>
          <a:p>
            <a:pPr defTabSz="609585"/>
            <a:endParaRPr lang="en-US" sz="240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978" y="2775257"/>
            <a:ext cx="1384300" cy="146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451" y="2774098"/>
            <a:ext cx="1493320" cy="1460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944" y="2769873"/>
            <a:ext cx="1402659" cy="1460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451" y="4314779"/>
            <a:ext cx="1493320" cy="1515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778" y="4326994"/>
            <a:ext cx="3365500" cy="1003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5615" y="4303673"/>
            <a:ext cx="1259517" cy="15982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4201" y="4340321"/>
            <a:ext cx="1238492" cy="15376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35895" y="5411178"/>
            <a:ext cx="1047723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Verdana" pitchFamily="34" charset="0"/>
              </a:rPr>
              <a:t>+</a:t>
            </a:r>
            <a:endParaRPr lang="en-US" sz="72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02804" y="3128504"/>
            <a:ext cx="914400" cy="743238"/>
          </a:xfrm>
          <a:prstGeom prst="roundRect">
            <a:avLst/>
          </a:prstGeom>
          <a:solidFill>
            <a:srgbClr val="2F5597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endParaRPr lang="en-IE" sz="2400" dirty="0">
              <a:solidFill>
                <a:schemeClr val="bg2">
                  <a:lumMod val="40000"/>
                  <a:lumOff val="60000"/>
                </a:schemeClr>
              </a:solidFill>
              <a:latin typeface="Verdana"/>
            </a:endParaRPr>
          </a:p>
          <a:p>
            <a:pPr defTabSz="609585"/>
            <a:endParaRPr lang="en-IE" sz="2400" dirty="0">
              <a:solidFill>
                <a:schemeClr val="bg2">
                  <a:lumMod val="40000"/>
                  <a:lumOff val="60000"/>
                </a:schemeClr>
              </a:solidFill>
              <a:latin typeface="Verdana"/>
            </a:endParaRPr>
          </a:p>
          <a:p>
            <a:pPr defTabSz="609585"/>
            <a:endParaRPr lang="en-IE" sz="2400" dirty="0">
              <a:solidFill>
                <a:schemeClr val="bg2">
                  <a:lumMod val="40000"/>
                  <a:lumOff val="60000"/>
                </a:schemeClr>
              </a:solidFill>
              <a:latin typeface="Verdana"/>
            </a:endParaRPr>
          </a:p>
          <a:p>
            <a:pPr defTabSz="609585"/>
            <a:r>
              <a:rPr lang="en-IE" sz="2400" dirty="0">
                <a:solidFill>
                  <a:schemeClr val="bg1"/>
                </a:solidFill>
                <a:latin typeface="Verdana"/>
              </a:rPr>
              <a:t>.txt</a:t>
            </a:r>
            <a:endParaRPr lang="en-IE" sz="2000" dirty="0">
              <a:solidFill>
                <a:schemeClr val="bg1"/>
              </a:solidFill>
              <a:latin typeface="Verdana"/>
            </a:endParaRPr>
          </a:p>
          <a:p>
            <a:pPr defTabSz="609585"/>
            <a:endParaRPr lang="en-IE" sz="2400" dirty="0">
              <a:solidFill>
                <a:schemeClr val="bg2">
                  <a:lumMod val="40000"/>
                  <a:lumOff val="60000"/>
                </a:schemeClr>
              </a:solidFill>
              <a:latin typeface="Verdana"/>
            </a:endParaRPr>
          </a:p>
          <a:p>
            <a:pPr defTabSz="609585"/>
            <a:endParaRPr lang="en-IE" sz="2400" dirty="0">
              <a:solidFill>
                <a:schemeClr val="bg2">
                  <a:lumMod val="40000"/>
                  <a:lumOff val="60000"/>
                </a:schemeClr>
              </a:solidFill>
              <a:latin typeface="Verdana"/>
            </a:endParaRPr>
          </a:p>
          <a:p>
            <a:pPr defTabSz="609585"/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80511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ELRC+">
      <a:dk1>
        <a:srgbClr val="162A49"/>
      </a:dk1>
      <a:lt1>
        <a:srgbClr val="FEFFFF"/>
      </a:lt1>
      <a:dk2>
        <a:srgbClr val="A1A1A0"/>
      </a:dk2>
      <a:lt2>
        <a:srgbClr val="DEDFDE"/>
      </a:lt2>
      <a:accent1>
        <a:srgbClr val="227DB0"/>
      </a:accent1>
      <a:accent2>
        <a:srgbClr val="34738B"/>
      </a:accent2>
      <a:accent3>
        <a:srgbClr val="80C4A5"/>
      </a:accent3>
      <a:accent4>
        <a:srgbClr val="B42C4B"/>
      </a:accent4>
      <a:accent5>
        <a:srgbClr val="F46E56"/>
      </a:accent5>
      <a:accent6>
        <a:srgbClr val="FFE16F"/>
      </a:accent6>
      <a:hlink>
        <a:srgbClr val="005574"/>
      </a:hlink>
      <a:folHlink>
        <a:srgbClr val="00557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1BD9DFDFFFF24C4DB765DC0F37FED979" ma:contentTypeVersion="13" ma:contentTypeDescription="Izveidot jaunu dokumentu." ma:contentTypeScope="" ma:versionID="68c79d2d5a1bcfa47ae19bc35cbf206e">
  <xsd:schema xmlns:xsd="http://www.w3.org/2001/XMLSchema" xmlns:xs="http://www.w3.org/2001/XMLSchema" xmlns:p="http://schemas.microsoft.com/office/2006/metadata/properties" xmlns:ns2="82328145-6470-492d-a6ef-58343a505c3a" xmlns:ns3="26f36d33-4fee-4e81-b88f-edd8078eda26" targetNamespace="http://schemas.microsoft.com/office/2006/metadata/properties" ma:root="true" ma:fieldsID="b7dbe8bfb6cea279e94b5fa71e2a6395" ns2:_="" ns3:_="">
    <xsd:import namespace="82328145-6470-492d-a6ef-58343a505c3a"/>
    <xsd:import namespace="26f36d33-4fee-4e81-b88f-edd8078eda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28145-6470-492d-a6ef-58343a505c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ttēlu atzīmes" ma:readOnly="false" ma:fieldId="{5cf76f15-5ced-4ddc-b409-7134ff3c332f}" ma:taxonomyMulti="true" ma:sspId="6c43b8b1-07c7-4cba-a34a-56c8b567fe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6d33-4fee-4e81-b88f-edd8078eda2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236023e-a6b7-4233-959c-7dfbdfba2a60}" ma:internalName="TaxCatchAll" ma:showField="CatchAllData" ma:web="26f36d33-4fee-4e81-b88f-edd8078eda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f36d33-4fee-4e81-b88f-edd8078eda26" xsi:nil="true"/>
    <lcf76f155ced4ddcb4097134ff3c332f xmlns="82328145-6470-492d-a6ef-58343a505c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7E09E2-03FF-420C-AC9F-CAFE8E7BD4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3D5FCA-D110-4D7D-986E-3115A518B7D8}"/>
</file>

<file path=customXml/itemProps3.xml><?xml version="1.0" encoding="utf-8"?>
<ds:datastoreItem xmlns:ds="http://schemas.openxmlformats.org/officeDocument/2006/customXml" ds:itemID="{CDFEE930-0AA9-4AB3-979F-CBC11F2CBA92}">
  <ds:schemaRefs>
    <ds:schemaRef ds:uri="http://purl.org/dc/elements/1.1/"/>
    <ds:schemaRef ds:uri="http://schemas.microsoft.com/office/2006/metadata/properties"/>
    <ds:schemaRef ds:uri="44a904e3-d27c-48d2-970c-7ea55bef815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1358</Words>
  <Application>Microsoft Office PowerPoint</Application>
  <PresentationFormat>Panoramiczny</PresentationFormat>
  <Paragraphs>210</Paragraphs>
  <Slides>41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41</vt:i4>
      </vt:variant>
    </vt:vector>
  </HeadingPairs>
  <TitlesOfParts>
    <vt:vector size="49" baseType="lpstr">
      <vt:lpstr>-apple-system</vt:lpstr>
      <vt:lpstr>Arial</vt:lpstr>
      <vt:lpstr>Calibri</vt:lpstr>
      <vt:lpstr>Calibri Light</vt:lpstr>
      <vt:lpstr>Helvetica</vt:lpstr>
      <vt:lpstr>Verdana</vt:lpstr>
      <vt:lpstr>Office-Design</vt:lpstr>
      <vt:lpstr>Office Theme</vt:lpstr>
      <vt:lpstr>eTranslation: Machine Translation under the Digital Europe Program  Markus Foti, European Commission 21 September 2022 </vt:lpstr>
      <vt:lpstr>A bit of History </vt:lpstr>
      <vt:lpstr>Prezentacja programu PowerPoint</vt:lpstr>
      <vt:lpstr>Who’s it for?</vt:lpstr>
      <vt:lpstr>One system – two audiences</vt:lpstr>
      <vt:lpstr>Prezentacja programu PowerPoint</vt:lpstr>
      <vt:lpstr>What Can I do with eTranslation?</vt:lpstr>
      <vt:lpstr>One system – two Use Scenarios</vt:lpstr>
      <vt:lpstr>Prezentacja programu PowerPoint</vt:lpstr>
      <vt:lpstr>Not only for people</vt:lpstr>
      <vt:lpstr>Prezentacja programu PowerPoint</vt:lpstr>
      <vt:lpstr>What about the translation quality?</vt:lpstr>
      <vt:lpstr>What works best</vt:lpstr>
      <vt:lpstr>Prezentacja programu PowerPoint</vt:lpstr>
      <vt:lpstr>Domain-specific translation</vt:lpstr>
      <vt:lpstr>Prezentacja programu PowerPoint</vt:lpstr>
      <vt:lpstr>Prezentacja programu PowerPoint</vt:lpstr>
      <vt:lpstr>Prezentacja programu PowerPoint</vt:lpstr>
      <vt:lpstr>New Challenges</vt:lpstr>
      <vt:lpstr>New Challenges</vt:lpstr>
      <vt:lpstr>Euramis and external sources</vt:lpstr>
      <vt:lpstr>What works less well</vt:lpstr>
      <vt:lpstr>An example: eTranslation on non-standard text </vt:lpstr>
      <vt:lpstr>A second example: eTranslation (EU domain engine)</vt:lpstr>
      <vt:lpstr>A second example: eTranslation (General text domain engine)</vt:lpstr>
      <vt:lpstr>Prezentacja programu PowerPoint</vt:lpstr>
      <vt:lpstr>Prezentacja programu PowerPoint</vt:lpstr>
      <vt:lpstr>Multilingual Tweet </vt:lpstr>
      <vt:lpstr>Prezentacja programu PowerPoint</vt:lpstr>
      <vt:lpstr>Speech-to-text service</vt:lpstr>
      <vt:lpstr>Speech-to-text service</vt:lpstr>
      <vt:lpstr>Interface</vt:lpstr>
      <vt:lpstr>A CEF-funded tool</vt:lpstr>
      <vt:lpstr>Entities for Anonymisation</vt:lpstr>
      <vt:lpstr>Anonymisation methods</vt:lpstr>
      <vt:lpstr>Document Categorization (Eurovoc)</vt:lpstr>
      <vt:lpstr>How to register?</vt:lpstr>
      <vt:lpstr>Prezentacja programu PowerPoint</vt:lpstr>
      <vt:lpstr>Prezentacja programu PowerPoint</vt:lpstr>
      <vt:lpstr>Give it a try!</vt:lpstr>
      <vt:lpstr>Dziękuję!</vt:lpstr>
    </vt:vector>
  </TitlesOfParts>
  <Manager/>
  <Company>DFKI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Lilli Smal</dc:creator>
  <cp:keywords/>
  <dc:description/>
  <cp:lastModifiedBy>Anna KOTARSKA</cp:lastModifiedBy>
  <cp:revision>1627</cp:revision>
  <cp:lastPrinted>2020-01-08T11:46:03Z</cp:lastPrinted>
  <dcterms:created xsi:type="dcterms:W3CDTF">2015-01-09T09:23:11Z</dcterms:created>
  <dcterms:modified xsi:type="dcterms:W3CDTF">2022-10-10T19:37:20Z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0x0101009D5A3A30AF3D0242B024D13396989EE1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2022-09-16T07:43:23Z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ed5eb081-c959-484f-8186-84abeba3d437</vt:lpwstr>
  </property>
  <property fmtid="{D5CDD505-2E9C-101B-9397-08002B2CF9AE}" pid="9" name="MSIP_Label_6bd9ddd1-4d20-43f6-abfa-fc3c07406f94_ContentBits">
    <vt:lpwstr>0</vt:lpwstr>
  </property>
</Properties>
</file>